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5"/>
  </p:notesMasterIdLst>
  <p:sldIdLst>
    <p:sldId id="325" r:id="rId5"/>
    <p:sldId id="388" r:id="rId6"/>
    <p:sldId id="346" r:id="rId7"/>
    <p:sldId id="327" r:id="rId8"/>
    <p:sldId id="378" r:id="rId9"/>
    <p:sldId id="907" r:id="rId10"/>
    <p:sldId id="908" r:id="rId11"/>
    <p:sldId id="909" r:id="rId12"/>
    <p:sldId id="887" r:id="rId13"/>
    <p:sldId id="888" r:id="rId14"/>
    <p:sldId id="889" r:id="rId15"/>
    <p:sldId id="883" r:id="rId16"/>
    <p:sldId id="590" r:id="rId17"/>
    <p:sldId id="835" r:id="rId18"/>
    <p:sldId id="764" r:id="rId19"/>
    <p:sldId id="591" r:id="rId20"/>
    <p:sldId id="592" r:id="rId21"/>
    <p:sldId id="593" r:id="rId22"/>
    <p:sldId id="596" r:id="rId23"/>
    <p:sldId id="766" r:id="rId24"/>
    <p:sldId id="275" r:id="rId25"/>
    <p:sldId id="392" r:id="rId26"/>
    <p:sldId id="296" r:id="rId27"/>
    <p:sldId id="343" r:id="rId28"/>
    <p:sldId id="767" r:id="rId29"/>
    <p:sldId id="768" r:id="rId30"/>
    <p:sldId id="770" r:id="rId31"/>
    <p:sldId id="771" r:id="rId32"/>
    <p:sldId id="772" r:id="rId33"/>
    <p:sldId id="774" r:id="rId34"/>
    <p:sldId id="778" r:id="rId35"/>
    <p:sldId id="775" r:id="rId36"/>
    <p:sldId id="776" r:id="rId37"/>
    <p:sldId id="777" r:id="rId38"/>
    <p:sldId id="910" r:id="rId39"/>
    <p:sldId id="885" r:id="rId40"/>
    <p:sldId id="308" r:id="rId41"/>
    <p:sldId id="884" r:id="rId42"/>
    <p:sldId id="895" r:id="rId43"/>
    <p:sldId id="268" r:id="rId44"/>
    <p:sldId id="886" r:id="rId45"/>
    <p:sldId id="897" r:id="rId46"/>
    <p:sldId id="753" r:id="rId47"/>
    <p:sldId id="754" r:id="rId48"/>
    <p:sldId id="847" r:id="rId49"/>
    <p:sldId id="758" r:id="rId50"/>
    <p:sldId id="756" r:id="rId51"/>
    <p:sldId id="898" r:id="rId52"/>
    <p:sldId id="899" r:id="rId53"/>
    <p:sldId id="900"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8C6EC"/>
    <a:srgbClr val="00FDFF"/>
    <a:srgbClr val="76F112"/>
    <a:srgbClr val="35FEFF"/>
    <a:srgbClr val="FF2330"/>
    <a:srgbClr val="BEFFFF"/>
    <a:srgbClr val="B7DEE9"/>
    <a:srgbClr val="FF6F7F"/>
    <a:srgbClr val="FFFF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0"/>
    <p:restoredTop sz="94715"/>
  </p:normalViewPr>
  <p:slideViewPr>
    <p:cSldViewPr snapToGrid="0">
      <p:cViewPr varScale="1">
        <p:scale>
          <a:sx n="82" d="100"/>
          <a:sy n="82" d="100"/>
        </p:scale>
        <p:origin x="6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B149DF-F18E-2445-A683-86F9EE0F69ED}" type="doc">
      <dgm:prSet loTypeId="urn:microsoft.com/office/officeart/2005/8/layout/process4" loCatId="" qsTypeId="urn:microsoft.com/office/officeart/2005/8/quickstyle/simple1" qsCatId="simple" csTypeId="urn:microsoft.com/office/officeart/2005/8/colors/colorful1" csCatId="colorful" phldr="1"/>
      <dgm:spPr/>
      <dgm:t>
        <a:bodyPr/>
        <a:lstStyle/>
        <a:p>
          <a:endParaRPr lang="en-US"/>
        </a:p>
      </dgm:t>
    </dgm:pt>
    <dgm:pt modelId="{1F091542-44B6-EF40-B1ED-9D542750B901}">
      <dgm:prSet phldrT="[Text]"/>
      <dgm:spPr>
        <a:solidFill>
          <a:srgbClr val="FFFF00"/>
        </a:solidFill>
      </dgm:spPr>
      <dgm:t>
        <a:bodyPr/>
        <a:lstStyle/>
        <a:p>
          <a:r>
            <a:rPr lang="en-US" b="1">
              <a:solidFill>
                <a:schemeClr val="tx1"/>
              </a:solidFill>
            </a:rPr>
            <a:t>Level 1 - Relaxed drowsiness</a:t>
          </a:r>
        </a:p>
      </dgm:t>
    </dgm:pt>
    <dgm:pt modelId="{AB491EE5-3AAE-5B4D-AB9F-7F7FB8DF1823}" type="parTrans" cxnId="{9D44D4AD-2F4C-FB4F-BD06-64904A77483D}">
      <dgm:prSet/>
      <dgm:spPr/>
      <dgm:t>
        <a:bodyPr/>
        <a:lstStyle/>
        <a:p>
          <a:endParaRPr lang="en-US" b="1"/>
        </a:p>
      </dgm:t>
    </dgm:pt>
    <dgm:pt modelId="{1D2285F5-1040-3247-88F6-7CF86D56E81D}" type="sibTrans" cxnId="{9D44D4AD-2F4C-FB4F-BD06-64904A77483D}">
      <dgm:prSet/>
      <dgm:spPr/>
      <dgm:t>
        <a:bodyPr/>
        <a:lstStyle/>
        <a:p>
          <a:endParaRPr lang="en-US" b="1"/>
        </a:p>
      </dgm:t>
    </dgm:pt>
    <dgm:pt modelId="{D24A0858-6EC7-5F45-BB24-030A9A3B280D}">
      <dgm:prSet phldrT="[Text]"/>
      <dgm:spPr>
        <a:solidFill>
          <a:schemeClr val="accent4"/>
        </a:solidFill>
      </dgm:spPr>
      <dgm:t>
        <a:bodyPr/>
        <a:lstStyle/>
        <a:p>
          <a:r>
            <a:rPr lang="en-US" b="1">
              <a:solidFill>
                <a:schemeClr val="tx1"/>
              </a:solidFill>
            </a:rPr>
            <a:t>Level 2 - Wakefulness</a:t>
          </a:r>
        </a:p>
      </dgm:t>
    </dgm:pt>
    <dgm:pt modelId="{5C4490B5-E0C0-B54E-972A-2AF510968BC9}" type="parTrans" cxnId="{A0E4181D-1C3B-9340-A060-DDBDDFEE2FDA}">
      <dgm:prSet/>
      <dgm:spPr/>
      <dgm:t>
        <a:bodyPr/>
        <a:lstStyle/>
        <a:p>
          <a:endParaRPr lang="en-US" b="1"/>
        </a:p>
      </dgm:t>
    </dgm:pt>
    <dgm:pt modelId="{F52B8D92-FE46-0A4A-BFAC-DFC7724000F1}" type="sibTrans" cxnId="{A0E4181D-1C3B-9340-A060-DDBDDFEE2FDA}">
      <dgm:prSet/>
      <dgm:spPr/>
      <dgm:t>
        <a:bodyPr/>
        <a:lstStyle/>
        <a:p>
          <a:endParaRPr lang="en-US" b="1"/>
        </a:p>
      </dgm:t>
    </dgm:pt>
    <dgm:pt modelId="{71BA1828-139E-0743-AC7B-1451FB1A31C8}">
      <dgm:prSet phldrT="[Text]"/>
      <dgm:spPr>
        <a:solidFill>
          <a:schemeClr val="accent2"/>
        </a:solidFill>
      </dgm:spPr>
      <dgm:t>
        <a:bodyPr/>
        <a:lstStyle/>
        <a:p>
          <a:r>
            <a:rPr lang="en-US" b="1">
              <a:solidFill>
                <a:schemeClr val="tx1"/>
              </a:solidFill>
            </a:rPr>
            <a:t>Level 3 - Curiosity and attentiveness</a:t>
          </a:r>
        </a:p>
      </dgm:t>
    </dgm:pt>
    <dgm:pt modelId="{D711E4CC-4C2A-1844-AD2B-7DA79731D97B}" type="parTrans" cxnId="{BC271431-6ACC-6347-A45F-C41D498B14CB}">
      <dgm:prSet/>
      <dgm:spPr/>
      <dgm:t>
        <a:bodyPr/>
        <a:lstStyle/>
        <a:p>
          <a:endParaRPr lang="en-US" b="1"/>
        </a:p>
      </dgm:t>
    </dgm:pt>
    <dgm:pt modelId="{791C17B8-C028-C648-BDCC-B67C2B5CCEE1}" type="sibTrans" cxnId="{BC271431-6ACC-6347-A45F-C41D498B14CB}">
      <dgm:prSet/>
      <dgm:spPr/>
      <dgm:t>
        <a:bodyPr/>
        <a:lstStyle/>
        <a:p>
          <a:endParaRPr lang="en-US" b="1"/>
        </a:p>
      </dgm:t>
    </dgm:pt>
    <dgm:pt modelId="{F8A91C01-D87A-E34F-B532-CE32B9271A16}">
      <dgm:prSet/>
      <dgm:spPr>
        <a:solidFill>
          <a:srgbClr val="FF0000"/>
        </a:solidFill>
      </dgm:spPr>
      <dgm:t>
        <a:bodyPr/>
        <a:lstStyle/>
        <a:p>
          <a:r>
            <a:rPr lang="en-US" b="1"/>
            <a:t>Level 4 - Joy</a:t>
          </a:r>
        </a:p>
      </dgm:t>
    </dgm:pt>
    <dgm:pt modelId="{CE42C110-CE3C-C34E-8969-37F807C821C8}" type="parTrans" cxnId="{39A7A59F-EC1E-074D-ACA4-D663ADDF1396}">
      <dgm:prSet/>
      <dgm:spPr/>
      <dgm:t>
        <a:bodyPr/>
        <a:lstStyle/>
        <a:p>
          <a:endParaRPr lang="en-US" b="1"/>
        </a:p>
      </dgm:t>
    </dgm:pt>
    <dgm:pt modelId="{FB9B83D0-F5E3-7B4A-B157-908B31B28438}" type="sibTrans" cxnId="{39A7A59F-EC1E-074D-ACA4-D663ADDF1396}">
      <dgm:prSet/>
      <dgm:spPr/>
      <dgm:t>
        <a:bodyPr/>
        <a:lstStyle/>
        <a:p>
          <a:endParaRPr lang="en-US" b="1"/>
        </a:p>
      </dgm:t>
    </dgm:pt>
    <dgm:pt modelId="{C3E9C1EA-257F-9244-86CA-8ABF37596F5F}">
      <dgm:prSet/>
      <dgm:spPr>
        <a:solidFill>
          <a:srgbClr val="00B0F0"/>
        </a:solidFill>
      </dgm:spPr>
      <dgm:t>
        <a:bodyPr/>
        <a:lstStyle/>
        <a:p>
          <a:r>
            <a:rPr lang="en-US" b="1"/>
            <a:t>Level 5 - Exhilaration </a:t>
          </a:r>
        </a:p>
      </dgm:t>
    </dgm:pt>
    <dgm:pt modelId="{18A541CE-3D99-F845-B2A4-5C92DBEFC6F4}" type="parTrans" cxnId="{BFCE7525-57BD-8547-B37B-CCBB86439ECD}">
      <dgm:prSet/>
      <dgm:spPr/>
      <dgm:t>
        <a:bodyPr/>
        <a:lstStyle/>
        <a:p>
          <a:endParaRPr lang="en-US" b="1"/>
        </a:p>
      </dgm:t>
    </dgm:pt>
    <dgm:pt modelId="{136DD9BC-EF0A-7045-B486-FB105F7A761A}" type="sibTrans" cxnId="{BFCE7525-57BD-8547-B37B-CCBB86439ECD}">
      <dgm:prSet/>
      <dgm:spPr/>
      <dgm:t>
        <a:bodyPr/>
        <a:lstStyle/>
        <a:p>
          <a:endParaRPr lang="en-US" b="1"/>
        </a:p>
      </dgm:t>
    </dgm:pt>
    <dgm:pt modelId="{C7579AD6-EFC1-654B-8BBE-17F4932092EF}">
      <dgm:prSet/>
      <dgm:spPr>
        <a:solidFill>
          <a:srgbClr val="0070C0"/>
        </a:solidFill>
      </dgm:spPr>
      <dgm:t>
        <a:bodyPr/>
        <a:lstStyle/>
        <a:p>
          <a:r>
            <a:rPr lang="en-US" b="1"/>
            <a:t>Level 6 - Anxiety </a:t>
          </a:r>
        </a:p>
      </dgm:t>
    </dgm:pt>
    <dgm:pt modelId="{4EC96908-2241-8A48-A35E-5E6AD6A4121D}" type="parTrans" cxnId="{AE9C233E-04AB-A846-94FF-CA90CEC407FD}">
      <dgm:prSet/>
      <dgm:spPr/>
      <dgm:t>
        <a:bodyPr/>
        <a:lstStyle/>
        <a:p>
          <a:endParaRPr lang="en-US" b="1"/>
        </a:p>
      </dgm:t>
    </dgm:pt>
    <dgm:pt modelId="{40FEAFF5-9684-4840-B4E9-C8D4DFD44E37}" type="sibTrans" cxnId="{AE9C233E-04AB-A846-94FF-CA90CEC407FD}">
      <dgm:prSet/>
      <dgm:spPr/>
      <dgm:t>
        <a:bodyPr/>
        <a:lstStyle/>
        <a:p>
          <a:endParaRPr lang="en-US" b="1"/>
        </a:p>
      </dgm:t>
    </dgm:pt>
    <dgm:pt modelId="{B83A7BF6-815F-2844-80FC-439631F1E2C2}">
      <dgm:prSet/>
      <dgm:spPr>
        <a:solidFill>
          <a:srgbClr val="7030A0"/>
        </a:solidFill>
      </dgm:spPr>
      <dgm:t>
        <a:bodyPr/>
        <a:lstStyle/>
        <a:p>
          <a:r>
            <a:rPr lang="en-US" b="1"/>
            <a:t>Level 7 - Panic </a:t>
          </a:r>
        </a:p>
      </dgm:t>
    </dgm:pt>
    <dgm:pt modelId="{119709D4-274D-7044-AF3F-9F6A7C98AE5F}" type="parTrans" cxnId="{F741ACCF-B905-E642-99C3-5200E3E9C8D6}">
      <dgm:prSet/>
      <dgm:spPr/>
      <dgm:t>
        <a:bodyPr/>
        <a:lstStyle/>
        <a:p>
          <a:endParaRPr lang="en-US" b="1"/>
        </a:p>
      </dgm:t>
    </dgm:pt>
    <dgm:pt modelId="{5A4D6042-15A0-014A-8AB2-84938EF2E354}" type="sibTrans" cxnId="{F741ACCF-B905-E642-99C3-5200E3E9C8D6}">
      <dgm:prSet/>
      <dgm:spPr/>
      <dgm:t>
        <a:bodyPr/>
        <a:lstStyle/>
        <a:p>
          <a:endParaRPr lang="en-US" b="1"/>
        </a:p>
      </dgm:t>
    </dgm:pt>
    <dgm:pt modelId="{F5657D95-BABD-274E-8F3C-9C2F73DF28C0}">
      <dgm:prSet/>
      <dgm:spPr>
        <a:solidFill>
          <a:schemeClr val="tx1"/>
        </a:solidFill>
      </dgm:spPr>
      <dgm:t>
        <a:bodyPr/>
        <a:lstStyle/>
        <a:p>
          <a:r>
            <a:rPr lang="en-US" b="1"/>
            <a:t>Level 8 - Rage </a:t>
          </a:r>
        </a:p>
      </dgm:t>
    </dgm:pt>
    <dgm:pt modelId="{477BC1CA-2665-264F-8469-5D361FCB495C}" type="parTrans" cxnId="{C0366797-C07E-DC4F-B30A-73EE171E071E}">
      <dgm:prSet/>
      <dgm:spPr/>
      <dgm:t>
        <a:bodyPr/>
        <a:lstStyle/>
        <a:p>
          <a:endParaRPr lang="en-US" b="1"/>
        </a:p>
      </dgm:t>
    </dgm:pt>
    <dgm:pt modelId="{EFAC3526-0550-804A-9966-7FFCE44243A8}" type="sibTrans" cxnId="{C0366797-C07E-DC4F-B30A-73EE171E071E}">
      <dgm:prSet/>
      <dgm:spPr/>
      <dgm:t>
        <a:bodyPr/>
        <a:lstStyle/>
        <a:p>
          <a:endParaRPr lang="en-US" b="1"/>
        </a:p>
      </dgm:t>
    </dgm:pt>
    <dgm:pt modelId="{8D6C9672-3FB5-DE47-AF86-61BBEEC6FA87}" type="pres">
      <dgm:prSet presAssocID="{8DB149DF-F18E-2445-A683-86F9EE0F69ED}" presName="Name0" presStyleCnt="0">
        <dgm:presLayoutVars>
          <dgm:dir/>
          <dgm:animLvl val="lvl"/>
          <dgm:resizeHandles val="exact"/>
        </dgm:presLayoutVars>
      </dgm:prSet>
      <dgm:spPr/>
    </dgm:pt>
    <dgm:pt modelId="{39162201-52FC-F742-B04F-CFC0C1E5940C}" type="pres">
      <dgm:prSet presAssocID="{F5657D95-BABD-274E-8F3C-9C2F73DF28C0}" presName="boxAndChildren" presStyleCnt="0"/>
      <dgm:spPr/>
    </dgm:pt>
    <dgm:pt modelId="{726D5EA9-70F0-0441-A81A-1D9FE7C962C0}" type="pres">
      <dgm:prSet presAssocID="{F5657D95-BABD-274E-8F3C-9C2F73DF28C0}" presName="parentTextBox" presStyleLbl="node1" presStyleIdx="0" presStyleCnt="8"/>
      <dgm:spPr/>
    </dgm:pt>
    <dgm:pt modelId="{D4151B0A-63DB-B149-93C1-701471091FF8}" type="pres">
      <dgm:prSet presAssocID="{5A4D6042-15A0-014A-8AB2-84938EF2E354}" presName="sp" presStyleCnt="0"/>
      <dgm:spPr/>
    </dgm:pt>
    <dgm:pt modelId="{D39CC058-1D97-4B46-9CAF-C73DA91E0414}" type="pres">
      <dgm:prSet presAssocID="{B83A7BF6-815F-2844-80FC-439631F1E2C2}" presName="arrowAndChildren" presStyleCnt="0"/>
      <dgm:spPr/>
    </dgm:pt>
    <dgm:pt modelId="{855A10E4-AF0A-0D44-A1B6-61C2EACA0FED}" type="pres">
      <dgm:prSet presAssocID="{B83A7BF6-815F-2844-80FC-439631F1E2C2}" presName="parentTextArrow" presStyleLbl="node1" presStyleIdx="1" presStyleCnt="8"/>
      <dgm:spPr/>
    </dgm:pt>
    <dgm:pt modelId="{E1A59885-798D-CB40-A2A9-A93A3365B4A1}" type="pres">
      <dgm:prSet presAssocID="{40FEAFF5-9684-4840-B4E9-C8D4DFD44E37}" presName="sp" presStyleCnt="0"/>
      <dgm:spPr/>
    </dgm:pt>
    <dgm:pt modelId="{F3AE118D-71E5-5347-A4B3-66532BB4534A}" type="pres">
      <dgm:prSet presAssocID="{C7579AD6-EFC1-654B-8BBE-17F4932092EF}" presName="arrowAndChildren" presStyleCnt="0"/>
      <dgm:spPr/>
    </dgm:pt>
    <dgm:pt modelId="{8BE33BD8-10CF-2546-ABDB-FA951E9BEFDC}" type="pres">
      <dgm:prSet presAssocID="{C7579AD6-EFC1-654B-8BBE-17F4932092EF}" presName="parentTextArrow" presStyleLbl="node1" presStyleIdx="2" presStyleCnt="8"/>
      <dgm:spPr/>
    </dgm:pt>
    <dgm:pt modelId="{541E4359-11FA-864A-88A9-1AB41A0B2823}" type="pres">
      <dgm:prSet presAssocID="{136DD9BC-EF0A-7045-B486-FB105F7A761A}" presName="sp" presStyleCnt="0"/>
      <dgm:spPr/>
    </dgm:pt>
    <dgm:pt modelId="{1C2213AE-88BA-8F47-BC7B-93B84D488B9B}" type="pres">
      <dgm:prSet presAssocID="{C3E9C1EA-257F-9244-86CA-8ABF37596F5F}" presName="arrowAndChildren" presStyleCnt="0"/>
      <dgm:spPr/>
    </dgm:pt>
    <dgm:pt modelId="{62780246-D6FB-424C-8DCE-9FE88E3C12A5}" type="pres">
      <dgm:prSet presAssocID="{C3E9C1EA-257F-9244-86CA-8ABF37596F5F}" presName="parentTextArrow" presStyleLbl="node1" presStyleIdx="3" presStyleCnt="8"/>
      <dgm:spPr/>
    </dgm:pt>
    <dgm:pt modelId="{301079C1-275E-5E41-943E-DC99597B7C72}" type="pres">
      <dgm:prSet presAssocID="{FB9B83D0-F5E3-7B4A-B157-908B31B28438}" presName="sp" presStyleCnt="0"/>
      <dgm:spPr/>
    </dgm:pt>
    <dgm:pt modelId="{3A525E5E-66DB-F640-9978-3F78A345816B}" type="pres">
      <dgm:prSet presAssocID="{F8A91C01-D87A-E34F-B532-CE32B9271A16}" presName="arrowAndChildren" presStyleCnt="0"/>
      <dgm:spPr/>
    </dgm:pt>
    <dgm:pt modelId="{B3E4BFF6-F452-664D-86D8-BFA6371C92FF}" type="pres">
      <dgm:prSet presAssocID="{F8A91C01-D87A-E34F-B532-CE32B9271A16}" presName="parentTextArrow" presStyleLbl="node1" presStyleIdx="4" presStyleCnt="8"/>
      <dgm:spPr/>
    </dgm:pt>
    <dgm:pt modelId="{85A826CB-FC6A-C14E-B0E2-192C804DDC89}" type="pres">
      <dgm:prSet presAssocID="{791C17B8-C028-C648-BDCC-B67C2B5CCEE1}" presName="sp" presStyleCnt="0"/>
      <dgm:spPr/>
    </dgm:pt>
    <dgm:pt modelId="{EC33EFE1-FF45-4141-B740-92EDAE04461E}" type="pres">
      <dgm:prSet presAssocID="{71BA1828-139E-0743-AC7B-1451FB1A31C8}" presName="arrowAndChildren" presStyleCnt="0"/>
      <dgm:spPr/>
    </dgm:pt>
    <dgm:pt modelId="{2CC324F1-3CF9-F445-9AD5-39C0029BA7C7}" type="pres">
      <dgm:prSet presAssocID="{71BA1828-139E-0743-AC7B-1451FB1A31C8}" presName="parentTextArrow" presStyleLbl="node1" presStyleIdx="5" presStyleCnt="8"/>
      <dgm:spPr/>
    </dgm:pt>
    <dgm:pt modelId="{5ED9A632-2F50-ED45-AD65-FFB6B56E1A0B}" type="pres">
      <dgm:prSet presAssocID="{F52B8D92-FE46-0A4A-BFAC-DFC7724000F1}" presName="sp" presStyleCnt="0"/>
      <dgm:spPr/>
    </dgm:pt>
    <dgm:pt modelId="{3F85D5E0-C80D-9E4C-B713-DC1DB2735B8A}" type="pres">
      <dgm:prSet presAssocID="{D24A0858-6EC7-5F45-BB24-030A9A3B280D}" presName="arrowAndChildren" presStyleCnt="0"/>
      <dgm:spPr/>
    </dgm:pt>
    <dgm:pt modelId="{5A76FF39-E087-D141-9E82-79D2E184A6B5}" type="pres">
      <dgm:prSet presAssocID="{D24A0858-6EC7-5F45-BB24-030A9A3B280D}" presName="parentTextArrow" presStyleLbl="node1" presStyleIdx="6" presStyleCnt="8"/>
      <dgm:spPr/>
    </dgm:pt>
    <dgm:pt modelId="{74326DFE-76A2-F64F-BD8A-17FDAB49B415}" type="pres">
      <dgm:prSet presAssocID="{1D2285F5-1040-3247-88F6-7CF86D56E81D}" presName="sp" presStyleCnt="0"/>
      <dgm:spPr/>
    </dgm:pt>
    <dgm:pt modelId="{5667F0C2-D8D9-674E-9A44-E9164D24E4A6}" type="pres">
      <dgm:prSet presAssocID="{1F091542-44B6-EF40-B1ED-9D542750B901}" presName="arrowAndChildren" presStyleCnt="0"/>
      <dgm:spPr/>
    </dgm:pt>
    <dgm:pt modelId="{B150BD41-EA77-A14F-B687-6BF7A582B69B}" type="pres">
      <dgm:prSet presAssocID="{1F091542-44B6-EF40-B1ED-9D542750B901}" presName="parentTextArrow" presStyleLbl="node1" presStyleIdx="7" presStyleCnt="8"/>
      <dgm:spPr/>
    </dgm:pt>
  </dgm:ptLst>
  <dgm:cxnLst>
    <dgm:cxn modelId="{8C9DBE0A-25FA-A846-B7DF-E596C5057394}" type="presOf" srcId="{C7579AD6-EFC1-654B-8BBE-17F4932092EF}" destId="{8BE33BD8-10CF-2546-ABDB-FA951E9BEFDC}" srcOrd="0" destOrd="0" presId="urn:microsoft.com/office/officeart/2005/8/layout/process4"/>
    <dgm:cxn modelId="{A0E4181D-1C3B-9340-A060-DDBDDFEE2FDA}" srcId="{8DB149DF-F18E-2445-A683-86F9EE0F69ED}" destId="{D24A0858-6EC7-5F45-BB24-030A9A3B280D}" srcOrd="1" destOrd="0" parTransId="{5C4490B5-E0C0-B54E-972A-2AF510968BC9}" sibTransId="{F52B8D92-FE46-0A4A-BFAC-DFC7724000F1}"/>
    <dgm:cxn modelId="{BFCE7525-57BD-8547-B37B-CCBB86439ECD}" srcId="{8DB149DF-F18E-2445-A683-86F9EE0F69ED}" destId="{C3E9C1EA-257F-9244-86CA-8ABF37596F5F}" srcOrd="4" destOrd="0" parTransId="{18A541CE-3D99-F845-B2A4-5C92DBEFC6F4}" sibTransId="{136DD9BC-EF0A-7045-B486-FB105F7A761A}"/>
    <dgm:cxn modelId="{BC271431-6ACC-6347-A45F-C41D498B14CB}" srcId="{8DB149DF-F18E-2445-A683-86F9EE0F69ED}" destId="{71BA1828-139E-0743-AC7B-1451FB1A31C8}" srcOrd="2" destOrd="0" parTransId="{D711E4CC-4C2A-1844-AD2B-7DA79731D97B}" sibTransId="{791C17B8-C028-C648-BDCC-B67C2B5CCEE1}"/>
    <dgm:cxn modelId="{AE9C233E-04AB-A846-94FF-CA90CEC407FD}" srcId="{8DB149DF-F18E-2445-A683-86F9EE0F69ED}" destId="{C7579AD6-EFC1-654B-8BBE-17F4932092EF}" srcOrd="5" destOrd="0" parTransId="{4EC96908-2241-8A48-A35E-5E6AD6A4121D}" sibTransId="{40FEAFF5-9684-4840-B4E9-C8D4DFD44E37}"/>
    <dgm:cxn modelId="{44485365-D5DE-7346-A73D-8453B5AB83F1}" type="presOf" srcId="{F5657D95-BABD-274E-8F3C-9C2F73DF28C0}" destId="{726D5EA9-70F0-0441-A81A-1D9FE7C962C0}" srcOrd="0" destOrd="0" presId="urn:microsoft.com/office/officeart/2005/8/layout/process4"/>
    <dgm:cxn modelId="{0BFC896E-ECEF-524E-A258-2927A1FC7DA6}" type="presOf" srcId="{71BA1828-139E-0743-AC7B-1451FB1A31C8}" destId="{2CC324F1-3CF9-F445-9AD5-39C0029BA7C7}" srcOrd="0" destOrd="0" presId="urn:microsoft.com/office/officeart/2005/8/layout/process4"/>
    <dgm:cxn modelId="{74A72E82-E24C-7343-90D5-E161E784F5CF}" type="presOf" srcId="{D24A0858-6EC7-5F45-BB24-030A9A3B280D}" destId="{5A76FF39-E087-D141-9E82-79D2E184A6B5}" srcOrd="0" destOrd="0" presId="urn:microsoft.com/office/officeart/2005/8/layout/process4"/>
    <dgm:cxn modelId="{C0366797-C07E-DC4F-B30A-73EE171E071E}" srcId="{8DB149DF-F18E-2445-A683-86F9EE0F69ED}" destId="{F5657D95-BABD-274E-8F3C-9C2F73DF28C0}" srcOrd="7" destOrd="0" parTransId="{477BC1CA-2665-264F-8469-5D361FCB495C}" sibTransId="{EFAC3526-0550-804A-9966-7FFCE44243A8}"/>
    <dgm:cxn modelId="{39A7A59F-EC1E-074D-ACA4-D663ADDF1396}" srcId="{8DB149DF-F18E-2445-A683-86F9EE0F69ED}" destId="{F8A91C01-D87A-E34F-B532-CE32B9271A16}" srcOrd="3" destOrd="0" parTransId="{CE42C110-CE3C-C34E-8969-37F807C821C8}" sibTransId="{FB9B83D0-F5E3-7B4A-B157-908B31B28438}"/>
    <dgm:cxn modelId="{9D44D4AD-2F4C-FB4F-BD06-64904A77483D}" srcId="{8DB149DF-F18E-2445-A683-86F9EE0F69ED}" destId="{1F091542-44B6-EF40-B1ED-9D542750B901}" srcOrd="0" destOrd="0" parTransId="{AB491EE5-3AAE-5B4D-AB9F-7F7FB8DF1823}" sibTransId="{1D2285F5-1040-3247-88F6-7CF86D56E81D}"/>
    <dgm:cxn modelId="{71E3E8B5-193B-6744-91F6-BCF59DFC4EE7}" type="presOf" srcId="{B83A7BF6-815F-2844-80FC-439631F1E2C2}" destId="{855A10E4-AF0A-0D44-A1B6-61C2EACA0FED}" srcOrd="0" destOrd="0" presId="urn:microsoft.com/office/officeart/2005/8/layout/process4"/>
    <dgm:cxn modelId="{D9A6A8C0-6A8D-8948-BAE4-F67175B057BC}" type="presOf" srcId="{8DB149DF-F18E-2445-A683-86F9EE0F69ED}" destId="{8D6C9672-3FB5-DE47-AF86-61BBEEC6FA87}" srcOrd="0" destOrd="0" presId="urn:microsoft.com/office/officeart/2005/8/layout/process4"/>
    <dgm:cxn modelId="{64F8DFC9-DD76-7246-9E2D-E87E1C8D157B}" type="presOf" srcId="{1F091542-44B6-EF40-B1ED-9D542750B901}" destId="{B150BD41-EA77-A14F-B687-6BF7A582B69B}" srcOrd="0" destOrd="0" presId="urn:microsoft.com/office/officeart/2005/8/layout/process4"/>
    <dgm:cxn modelId="{F741ACCF-B905-E642-99C3-5200E3E9C8D6}" srcId="{8DB149DF-F18E-2445-A683-86F9EE0F69ED}" destId="{B83A7BF6-815F-2844-80FC-439631F1E2C2}" srcOrd="6" destOrd="0" parTransId="{119709D4-274D-7044-AF3F-9F6A7C98AE5F}" sibTransId="{5A4D6042-15A0-014A-8AB2-84938EF2E354}"/>
    <dgm:cxn modelId="{FF19BFD2-EEFB-5A4E-891B-150A6FBB695F}" type="presOf" srcId="{F8A91C01-D87A-E34F-B532-CE32B9271A16}" destId="{B3E4BFF6-F452-664D-86D8-BFA6371C92FF}" srcOrd="0" destOrd="0" presId="urn:microsoft.com/office/officeart/2005/8/layout/process4"/>
    <dgm:cxn modelId="{79B771DD-DB9C-0842-B129-9F724F17DE57}" type="presOf" srcId="{C3E9C1EA-257F-9244-86CA-8ABF37596F5F}" destId="{62780246-D6FB-424C-8DCE-9FE88E3C12A5}" srcOrd="0" destOrd="0" presId="urn:microsoft.com/office/officeart/2005/8/layout/process4"/>
    <dgm:cxn modelId="{BEE0FA02-C663-D246-AB8F-413D00209EB2}" type="presParOf" srcId="{8D6C9672-3FB5-DE47-AF86-61BBEEC6FA87}" destId="{39162201-52FC-F742-B04F-CFC0C1E5940C}" srcOrd="0" destOrd="0" presId="urn:microsoft.com/office/officeart/2005/8/layout/process4"/>
    <dgm:cxn modelId="{C9362CE6-B6B5-8C42-B276-FBFDD2E82650}" type="presParOf" srcId="{39162201-52FC-F742-B04F-CFC0C1E5940C}" destId="{726D5EA9-70F0-0441-A81A-1D9FE7C962C0}" srcOrd="0" destOrd="0" presId="urn:microsoft.com/office/officeart/2005/8/layout/process4"/>
    <dgm:cxn modelId="{3EC848FA-DA68-5E44-8C9A-941CBCFA41BB}" type="presParOf" srcId="{8D6C9672-3FB5-DE47-AF86-61BBEEC6FA87}" destId="{D4151B0A-63DB-B149-93C1-701471091FF8}" srcOrd="1" destOrd="0" presId="urn:microsoft.com/office/officeart/2005/8/layout/process4"/>
    <dgm:cxn modelId="{9983A8C8-9853-EF4A-A5C8-CF70AC8990B4}" type="presParOf" srcId="{8D6C9672-3FB5-DE47-AF86-61BBEEC6FA87}" destId="{D39CC058-1D97-4B46-9CAF-C73DA91E0414}" srcOrd="2" destOrd="0" presId="urn:microsoft.com/office/officeart/2005/8/layout/process4"/>
    <dgm:cxn modelId="{F2642781-DE15-D64F-94B9-FE19BCA3C5A4}" type="presParOf" srcId="{D39CC058-1D97-4B46-9CAF-C73DA91E0414}" destId="{855A10E4-AF0A-0D44-A1B6-61C2EACA0FED}" srcOrd="0" destOrd="0" presId="urn:microsoft.com/office/officeart/2005/8/layout/process4"/>
    <dgm:cxn modelId="{03B3D42B-F7EB-954C-9015-733F7E252B7A}" type="presParOf" srcId="{8D6C9672-3FB5-DE47-AF86-61BBEEC6FA87}" destId="{E1A59885-798D-CB40-A2A9-A93A3365B4A1}" srcOrd="3" destOrd="0" presId="urn:microsoft.com/office/officeart/2005/8/layout/process4"/>
    <dgm:cxn modelId="{D8984B82-8A98-024B-A8C8-2B526D0FC030}" type="presParOf" srcId="{8D6C9672-3FB5-DE47-AF86-61BBEEC6FA87}" destId="{F3AE118D-71E5-5347-A4B3-66532BB4534A}" srcOrd="4" destOrd="0" presId="urn:microsoft.com/office/officeart/2005/8/layout/process4"/>
    <dgm:cxn modelId="{5F226A6F-D61C-4449-A715-BF923A478CB6}" type="presParOf" srcId="{F3AE118D-71E5-5347-A4B3-66532BB4534A}" destId="{8BE33BD8-10CF-2546-ABDB-FA951E9BEFDC}" srcOrd="0" destOrd="0" presId="urn:microsoft.com/office/officeart/2005/8/layout/process4"/>
    <dgm:cxn modelId="{0B71A9BC-FB82-F44C-A6C3-FF90AE7F523F}" type="presParOf" srcId="{8D6C9672-3FB5-DE47-AF86-61BBEEC6FA87}" destId="{541E4359-11FA-864A-88A9-1AB41A0B2823}" srcOrd="5" destOrd="0" presId="urn:microsoft.com/office/officeart/2005/8/layout/process4"/>
    <dgm:cxn modelId="{F4EC3767-E613-5B44-BA56-E815B049147B}" type="presParOf" srcId="{8D6C9672-3FB5-DE47-AF86-61BBEEC6FA87}" destId="{1C2213AE-88BA-8F47-BC7B-93B84D488B9B}" srcOrd="6" destOrd="0" presId="urn:microsoft.com/office/officeart/2005/8/layout/process4"/>
    <dgm:cxn modelId="{0B81521E-949A-BB4C-ACE3-4FDF8E7E9DF5}" type="presParOf" srcId="{1C2213AE-88BA-8F47-BC7B-93B84D488B9B}" destId="{62780246-D6FB-424C-8DCE-9FE88E3C12A5}" srcOrd="0" destOrd="0" presId="urn:microsoft.com/office/officeart/2005/8/layout/process4"/>
    <dgm:cxn modelId="{02D9F624-515A-DD4F-AD7A-A97C81D876AC}" type="presParOf" srcId="{8D6C9672-3FB5-DE47-AF86-61BBEEC6FA87}" destId="{301079C1-275E-5E41-943E-DC99597B7C72}" srcOrd="7" destOrd="0" presId="urn:microsoft.com/office/officeart/2005/8/layout/process4"/>
    <dgm:cxn modelId="{9B7044DB-1B48-E24B-B925-254276A1A9A4}" type="presParOf" srcId="{8D6C9672-3FB5-DE47-AF86-61BBEEC6FA87}" destId="{3A525E5E-66DB-F640-9978-3F78A345816B}" srcOrd="8" destOrd="0" presId="urn:microsoft.com/office/officeart/2005/8/layout/process4"/>
    <dgm:cxn modelId="{16781549-218E-814C-9BF3-E6363C323052}" type="presParOf" srcId="{3A525E5E-66DB-F640-9978-3F78A345816B}" destId="{B3E4BFF6-F452-664D-86D8-BFA6371C92FF}" srcOrd="0" destOrd="0" presId="urn:microsoft.com/office/officeart/2005/8/layout/process4"/>
    <dgm:cxn modelId="{8233E05D-6992-D745-BD2F-E4E900028548}" type="presParOf" srcId="{8D6C9672-3FB5-DE47-AF86-61BBEEC6FA87}" destId="{85A826CB-FC6A-C14E-B0E2-192C804DDC89}" srcOrd="9" destOrd="0" presId="urn:microsoft.com/office/officeart/2005/8/layout/process4"/>
    <dgm:cxn modelId="{D0095A0D-EEB9-D54C-867E-F6F0120C66ED}" type="presParOf" srcId="{8D6C9672-3FB5-DE47-AF86-61BBEEC6FA87}" destId="{EC33EFE1-FF45-4141-B740-92EDAE04461E}" srcOrd="10" destOrd="0" presId="urn:microsoft.com/office/officeart/2005/8/layout/process4"/>
    <dgm:cxn modelId="{1EA5A48D-7871-BF46-8953-CC8EA1644565}" type="presParOf" srcId="{EC33EFE1-FF45-4141-B740-92EDAE04461E}" destId="{2CC324F1-3CF9-F445-9AD5-39C0029BA7C7}" srcOrd="0" destOrd="0" presId="urn:microsoft.com/office/officeart/2005/8/layout/process4"/>
    <dgm:cxn modelId="{CD2C7FCD-4DC3-EF47-96E2-857DC334CCAB}" type="presParOf" srcId="{8D6C9672-3FB5-DE47-AF86-61BBEEC6FA87}" destId="{5ED9A632-2F50-ED45-AD65-FFB6B56E1A0B}" srcOrd="11" destOrd="0" presId="urn:microsoft.com/office/officeart/2005/8/layout/process4"/>
    <dgm:cxn modelId="{F6E3BA7E-AE87-D942-8903-D41D4672C313}" type="presParOf" srcId="{8D6C9672-3FB5-DE47-AF86-61BBEEC6FA87}" destId="{3F85D5E0-C80D-9E4C-B713-DC1DB2735B8A}" srcOrd="12" destOrd="0" presId="urn:microsoft.com/office/officeart/2005/8/layout/process4"/>
    <dgm:cxn modelId="{409D133C-4AE7-E740-B92A-D0747213ED80}" type="presParOf" srcId="{3F85D5E0-C80D-9E4C-B713-DC1DB2735B8A}" destId="{5A76FF39-E087-D141-9E82-79D2E184A6B5}" srcOrd="0" destOrd="0" presId="urn:microsoft.com/office/officeart/2005/8/layout/process4"/>
    <dgm:cxn modelId="{1077EA3C-4352-6940-97DB-3F5C0FEF46DC}" type="presParOf" srcId="{8D6C9672-3FB5-DE47-AF86-61BBEEC6FA87}" destId="{74326DFE-76A2-F64F-BD8A-17FDAB49B415}" srcOrd="13" destOrd="0" presId="urn:microsoft.com/office/officeart/2005/8/layout/process4"/>
    <dgm:cxn modelId="{478AAAF8-6A13-B54F-8739-491218A443E9}" type="presParOf" srcId="{8D6C9672-3FB5-DE47-AF86-61BBEEC6FA87}" destId="{5667F0C2-D8D9-674E-9A44-E9164D24E4A6}" srcOrd="14" destOrd="0" presId="urn:microsoft.com/office/officeart/2005/8/layout/process4"/>
    <dgm:cxn modelId="{98CA30F5-441B-3A4C-B3EB-F13F57916D46}" type="presParOf" srcId="{5667F0C2-D8D9-674E-9A44-E9164D24E4A6}" destId="{B150BD41-EA77-A14F-B687-6BF7A582B69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D5EA9-70F0-0441-A81A-1D9FE7C962C0}">
      <dsp:nvSpPr>
        <dsp:cNvPr id="0" name=""/>
        <dsp:cNvSpPr/>
      </dsp:nvSpPr>
      <dsp:spPr>
        <a:xfrm>
          <a:off x="0" y="4254528"/>
          <a:ext cx="6794204" cy="398914"/>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Level 8 - Rage </a:t>
          </a:r>
        </a:p>
      </dsp:txBody>
      <dsp:txXfrm>
        <a:off x="0" y="4254528"/>
        <a:ext cx="6794204" cy="398914"/>
      </dsp:txXfrm>
    </dsp:sp>
    <dsp:sp modelId="{855A10E4-AF0A-0D44-A1B6-61C2EACA0FED}">
      <dsp:nvSpPr>
        <dsp:cNvPr id="0" name=""/>
        <dsp:cNvSpPr/>
      </dsp:nvSpPr>
      <dsp:spPr>
        <a:xfrm rot="10800000">
          <a:off x="0" y="3646981"/>
          <a:ext cx="6794204" cy="613530"/>
        </a:xfrm>
        <a:prstGeom prst="upArrowCallou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Level 7 - Panic </a:t>
          </a:r>
        </a:p>
      </dsp:txBody>
      <dsp:txXfrm rot="10800000">
        <a:off x="0" y="3646981"/>
        <a:ext cx="6794204" cy="398653"/>
      </dsp:txXfrm>
    </dsp:sp>
    <dsp:sp modelId="{8BE33BD8-10CF-2546-ABDB-FA951E9BEFDC}">
      <dsp:nvSpPr>
        <dsp:cNvPr id="0" name=""/>
        <dsp:cNvSpPr/>
      </dsp:nvSpPr>
      <dsp:spPr>
        <a:xfrm rot="10800000">
          <a:off x="0" y="3039434"/>
          <a:ext cx="6794204" cy="613530"/>
        </a:xfrm>
        <a:prstGeom prst="upArrowCallou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Level 6 - Anxiety </a:t>
          </a:r>
        </a:p>
      </dsp:txBody>
      <dsp:txXfrm rot="10800000">
        <a:off x="0" y="3039434"/>
        <a:ext cx="6794204" cy="398653"/>
      </dsp:txXfrm>
    </dsp:sp>
    <dsp:sp modelId="{62780246-D6FB-424C-8DCE-9FE88E3C12A5}">
      <dsp:nvSpPr>
        <dsp:cNvPr id="0" name=""/>
        <dsp:cNvSpPr/>
      </dsp:nvSpPr>
      <dsp:spPr>
        <a:xfrm rot="10800000">
          <a:off x="0" y="2431887"/>
          <a:ext cx="6794204" cy="613530"/>
        </a:xfrm>
        <a:prstGeom prst="upArrowCallou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Level 5 - Exhilaration </a:t>
          </a:r>
        </a:p>
      </dsp:txBody>
      <dsp:txXfrm rot="10800000">
        <a:off x="0" y="2431887"/>
        <a:ext cx="6794204" cy="398653"/>
      </dsp:txXfrm>
    </dsp:sp>
    <dsp:sp modelId="{B3E4BFF6-F452-664D-86D8-BFA6371C92FF}">
      <dsp:nvSpPr>
        <dsp:cNvPr id="0" name=""/>
        <dsp:cNvSpPr/>
      </dsp:nvSpPr>
      <dsp:spPr>
        <a:xfrm rot="10800000">
          <a:off x="0" y="1824340"/>
          <a:ext cx="6794204" cy="613530"/>
        </a:xfrm>
        <a:prstGeom prst="upArrowCallou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t>Level 4 - Joy</a:t>
          </a:r>
        </a:p>
      </dsp:txBody>
      <dsp:txXfrm rot="10800000">
        <a:off x="0" y="1824340"/>
        <a:ext cx="6794204" cy="398653"/>
      </dsp:txXfrm>
    </dsp:sp>
    <dsp:sp modelId="{2CC324F1-3CF9-F445-9AD5-39C0029BA7C7}">
      <dsp:nvSpPr>
        <dsp:cNvPr id="0" name=""/>
        <dsp:cNvSpPr/>
      </dsp:nvSpPr>
      <dsp:spPr>
        <a:xfrm rot="10800000">
          <a:off x="0" y="1216792"/>
          <a:ext cx="6794204" cy="613530"/>
        </a:xfrm>
        <a:prstGeom prst="upArrowCallou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rPr>
            <a:t>Level 3 - Curiosity and attentiveness</a:t>
          </a:r>
        </a:p>
      </dsp:txBody>
      <dsp:txXfrm rot="10800000">
        <a:off x="0" y="1216792"/>
        <a:ext cx="6794204" cy="398653"/>
      </dsp:txXfrm>
    </dsp:sp>
    <dsp:sp modelId="{5A76FF39-E087-D141-9E82-79D2E184A6B5}">
      <dsp:nvSpPr>
        <dsp:cNvPr id="0" name=""/>
        <dsp:cNvSpPr/>
      </dsp:nvSpPr>
      <dsp:spPr>
        <a:xfrm rot="10800000">
          <a:off x="0" y="609245"/>
          <a:ext cx="6794204" cy="613530"/>
        </a:xfrm>
        <a:prstGeom prst="upArrowCallou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rPr>
            <a:t>Level 2 - Wakefulness</a:t>
          </a:r>
        </a:p>
      </dsp:txBody>
      <dsp:txXfrm rot="10800000">
        <a:off x="0" y="609245"/>
        <a:ext cx="6794204" cy="398653"/>
      </dsp:txXfrm>
    </dsp:sp>
    <dsp:sp modelId="{B150BD41-EA77-A14F-B687-6BF7A582B69B}">
      <dsp:nvSpPr>
        <dsp:cNvPr id="0" name=""/>
        <dsp:cNvSpPr/>
      </dsp:nvSpPr>
      <dsp:spPr>
        <a:xfrm rot="10800000">
          <a:off x="0" y="1698"/>
          <a:ext cx="6794204" cy="613530"/>
        </a:xfrm>
        <a:prstGeom prst="upArrowCallou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rPr>
            <a:t>Level 1 - Relaxed drowsiness</a:t>
          </a:r>
        </a:p>
      </dsp:txBody>
      <dsp:txXfrm rot="10800000">
        <a:off x="0" y="1698"/>
        <a:ext cx="6794204" cy="3986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4CB8DA-664F-224B-B839-2D6BF5FB216F}" type="datetimeFigureOut">
              <a:rPr lang="en-US" smtClean="0"/>
              <a:t>8/7/2024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C6055-FD9A-2C45-A84E-7E523699FBBE}" type="slidenum">
              <a:rPr lang="en-US" smtClean="0"/>
              <a:t>‹#›</a:t>
            </a:fld>
            <a:endParaRPr lang="en-US"/>
          </a:p>
        </p:txBody>
      </p:sp>
    </p:spTree>
    <p:extLst>
      <p:ext uri="{BB962C8B-B14F-4D97-AF65-F5344CB8AC3E}">
        <p14:creationId xmlns:p14="http://schemas.microsoft.com/office/powerpoint/2010/main" val="723631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778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94A009-2D1B-4F5E-ABEA-32D17B68601D}" type="slidenum">
              <a:rPr lang="en-US"/>
              <a:pPr fontAlgn="base">
                <a:spcBef>
                  <a:spcPct val="0"/>
                </a:spcBef>
                <a:spcAft>
                  <a:spcPct val="0"/>
                </a:spcAft>
              </a:pPr>
              <a:t>1</a:t>
            </a:fld>
            <a:endParaRPr lang="en-US"/>
          </a:p>
        </p:txBody>
      </p:sp>
    </p:spTree>
    <p:extLst>
      <p:ext uri="{BB962C8B-B14F-4D97-AF65-F5344CB8AC3E}">
        <p14:creationId xmlns:p14="http://schemas.microsoft.com/office/powerpoint/2010/main" val="394018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11</a:t>
            </a:fld>
            <a:endParaRPr lang="en-US"/>
          </a:p>
        </p:txBody>
      </p:sp>
    </p:spTree>
    <p:extLst>
      <p:ext uri="{BB962C8B-B14F-4D97-AF65-F5344CB8AC3E}">
        <p14:creationId xmlns:p14="http://schemas.microsoft.com/office/powerpoint/2010/main" val="3367207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p:cNvSpPr>
          <p:nvPr>
            <p:ph type="sldImg"/>
          </p:nvPr>
        </p:nvSpPr>
        <p:spPr bwMode="auto">
          <a:noFill/>
          <a:ln>
            <a:solidFill>
              <a:srgbClr val="000000"/>
            </a:solidFill>
            <a:miter lim="800000"/>
            <a:headEnd/>
            <a:tailEnd/>
          </a:ln>
        </p:spPr>
      </p:sp>
      <p:sp>
        <p:nvSpPr>
          <p:cNvPr id="1249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1249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2D6152-2EE8-4E24-81AD-D57FBC00F4ED}" type="slidenum">
              <a:rPr lang="en-US"/>
              <a:pPr fontAlgn="base">
                <a:spcBef>
                  <a:spcPct val="0"/>
                </a:spcBef>
                <a:spcAft>
                  <a:spcPct val="0"/>
                </a:spcAft>
              </a:pPr>
              <a:t>21</a:t>
            </a:fld>
            <a:endParaRPr lang="en-US"/>
          </a:p>
        </p:txBody>
      </p:sp>
    </p:spTree>
    <p:extLst>
      <p:ext uri="{BB962C8B-B14F-4D97-AF65-F5344CB8AC3E}">
        <p14:creationId xmlns:p14="http://schemas.microsoft.com/office/powerpoint/2010/main" val="381407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bwMode="auto">
          <a:noFill/>
          <a:ln>
            <a:solidFill>
              <a:srgbClr val="000000"/>
            </a:solidFill>
            <a:miter lim="800000"/>
            <a:headEnd/>
            <a:tailEnd/>
          </a:ln>
        </p:spPr>
      </p:sp>
      <p:sp>
        <p:nvSpPr>
          <p:cNvPr id="1290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1290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D610461-01E2-4AFC-94DC-851EC7A7AC22}" type="slidenum">
              <a:rPr lang="en-US"/>
              <a:pPr fontAlgn="base">
                <a:spcBef>
                  <a:spcPct val="0"/>
                </a:spcBef>
                <a:spcAft>
                  <a:spcPct val="0"/>
                </a:spcAft>
              </a:pPr>
              <a:t>23</a:t>
            </a:fld>
            <a:endParaRPr lang="en-US"/>
          </a:p>
        </p:txBody>
      </p:sp>
    </p:spTree>
    <p:extLst>
      <p:ext uri="{BB962C8B-B14F-4D97-AF65-F5344CB8AC3E}">
        <p14:creationId xmlns:p14="http://schemas.microsoft.com/office/powerpoint/2010/main" val="1624201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bwMode="auto">
          <a:noFill/>
          <a:ln>
            <a:solidFill>
              <a:srgbClr val="000000"/>
            </a:solidFill>
            <a:miter lim="800000"/>
            <a:headEnd/>
            <a:tailEnd/>
          </a:ln>
        </p:spPr>
      </p:sp>
      <p:sp>
        <p:nvSpPr>
          <p:cNvPr id="1310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1310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3FBBD6-28D3-42FF-AAFF-51B55C0B2520}" type="slidenum">
              <a:rPr lang="en-US"/>
              <a:pPr fontAlgn="base">
                <a:spcBef>
                  <a:spcPct val="0"/>
                </a:spcBef>
                <a:spcAft>
                  <a:spcPct val="0"/>
                </a:spcAft>
              </a:pPr>
              <a:t>24</a:t>
            </a:fld>
            <a:endParaRPr lang="en-US"/>
          </a:p>
        </p:txBody>
      </p:sp>
    </p:spTree>
    <p:extLst>
      <p:ext uri="{BB962C8B-B14F-4D97-AF65-F5344CB8AC3E}">
        <p14:creationId xmlns:p14="http://schemas.microsoft.com/office/powerpoint/2010/main" val="80007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36</a:t>
            </a:fld>
            <a:endParaRPr lang="en-US"/>
          </a:p>
        </p:txBody>
      </p:sp>
    </p:spTree>
    <p:extLst>
      <p:ext uri="{BB962C8B-B14F-4D97-AF65-F5344CB8AC3E}">
        <p14:creationId xmlns:p14="http://schemas.microsoft.com/office/powerpoint/2010/main" val="361558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37</a:t>
            </a:fld>
            <a:endParaRPr lang="en-US"/>
          </a:p>
        </p:txBody>
      </p:sp>
    </p:spTree>
    <p:extLst>
      <p:ext uri="{BB962C8B-B14F-4D97-AF65-F5344CB8AC3E}">
        <p14:creationId xmlns:p14="http://schemas.microsoft.com/office/powerpoint/2010/main" val="419323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38</a:t>
            </a:fld>
            <a:endParaRPr lang="en-US"/>
          </a:p>
        </p:txBody>
      </p:sp>
    </p:spTree>
    <p:extLst>
      <p:ext uri="{BB962C8B-B14F-4D97-AF65-F5344CB8AC3E}">
        <p14:creationId xmlns:p14="http://schemas.microsoft.com/office/powerpoint/2010/main" val="305370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39</a:t>
            </a:fld>
            <a:endParaRPr lang="en-US"/>
          </a:p>
        </p:txBody>
      </p:sp>
    </p:spTree>
    <p:extLst>
      <p:ext uri="{BB962C8B-B14F-4D97-AF65-F5344CB8AC3E}">
        <p14:creationId xmlns:p14="http://schemas.microsoft.com/office/powerpoint/2010/main" val="872294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42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866FACD-C13E-430C-85D7-4F8422C4EF20}" type="slidenum">
              <a:rPr lang="en-US"/>
              <a:pPr fontAlgn="base">
                <a:spcBef>
                  <a:spcPct val="0"/>
                </a:spcBef>
                <a:spcAft>
                  <a:spcPct val="0"/>
                </a:spcAft>
              </a:pPr>
              <a:t>40</a:t>
            </a:fld>
            <a:endParaRPr lang="en-US"/>
          </a:p>
        </p:txBody>
      </p:sp>
    </p:spTree>
    <p:extLst>
      <p:ext uri="{BB962C8B-B14F-4D97-AF65-F5344CB8AC3E}">
        <p14:creationId xmlns:p14="http://schemas.microsoft.com/office/powerpoint/2010/main" val="4101466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42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866FACD-C13E-430C-85D7-4F8422C4EF20}" type="slidenum">
              <a:rPr lang="en-US"/>
              <a:pPr fontAlgn="base">
                <a:spcBef>
                  <a:spcPct val="0"/>
                </a:spcBef>
                <a:spcAft>
                  <a:spcPct val="0"/>
                </a:spcAft>
              </a:pPr>
              <a:t>41</a:t>
            </a:fld>
            <a:endParaRPr lang="en-US"/>
          </a:p>
        </p:txBody>
      </p:sp>
    </p:spTree>
    <p:extLst>
      <p:ext uri="{BB962C8B-B14F-4D97-AF65-F5344CB8AC3E}">
        <p14:creationId xmlns:p14="http://schemas.microsoft.com/office/powerpoint/2010/main" val="2764010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778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94A009-2D1B-4F5E-ABEA-32D17B68601D}" type="slidenum">
              <a:rPr lang="en-US"/>
              <a:pPr fontAlgn="base">
                <a:spcBef>
                  <a:spcPct val="0"/>
                </a:spcBef>
                <a:spcAft>
                  <a:spcPct val="0"/>
                </a:spcAft>
              </a:pPr>
              <a:t>2</a:t>
            </a:fld>
            <a:endParaRPr lang="en-US"/>
          </a:p>
        </p:txBody>
      </p:sp>
      <p:sp>
        <p:nvSpPr>
          <p:cNvPr id="5" name="Footer Placeholder 4"/>
          <p:cNvSpPr>
            <a:spLocks noGrp="1"/>
          </p:cNvSpPr>
          <p:nvPr>
            <p:ph type="ftr" sz="quarter" idx="10"/>
          </p:nvPr>
        </p:nvSpPr>
        <p:spPr/>
        <p:txBody>
          <a:bodyPr/>
          <a:lstStyle/>
          <a:p>
            <a:r>
              <a:rPr lang="en-US"/>
              <a:t>PE STUDIES REVISION SEMINARS</a:t>
            </a:r>
          </a:p>
        </p:txBody>
      </p:sp>
      <p:sp>
        <p:nvSpPr>
          <p:cNvPr id="6" name="Header Placeholder 5"/>
          <p:cNvSpPr>
            <a:spLocks noGrp="1"/>
          </p:cNvSpPr>
          <p:nvPr>
            <p:ph type="hdr" sz="quarter" idx="11"/>
          </p:nvPr>
        </p:nvSpPr>
        <p:spPr/>
        <p:txBody>
          <a:bodyPr/>
          <a:lstStyle/>
          <a:p>
            <a:r>
              <a:rPr lang="en-US"/>
              <a:t>PE STUDIES REVISION SEMINARS</a:t>
            </a:r>
          </a:p>
        </p:txBody>
      </p:sp>
    </p:spTree>
    <p:extLst>
      <p:ext uri="{BB962C8B-B14F-4D97-AF65-F5344CB8AC3E}">
        <p14:creationId xmlns:p14="http://schemas.microsoft.com/office/powerpoint/2010/main" val="1012401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48</a:t>
            </a:fld>
            <a:endParaRPr lang="en-US"/>
          </a:p>
        </p:txBody>
      </p:sp>
    </p:spTree>
    <p:extLst>
      <p:ext uri="{BB962C8B-B14F-4D97-AF65-F5344CB8AC3E}">
        <p14:creationId xmlns:p14="http://schemas.microsoft.com/office/powerpoint/2010/main" val="1389860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49</a:t>
            </a:fld>
            <a:endParaRPr lang="en-US"/>
          </a:p>
        </p:txBody>
      </p:sp>
    </p:spTree>
    <p:extLst>
      <p:ext uri="{BB962C8B-B14F-4D97-AF65-F5344CB8AC3E}">
        <p14:creationId xmlns:p14="http://schemas.microsoft.com/office/powerpoint/2010/main" val="3574063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50</a:t>
            </a:fld>
            <a:endParaRPr lang="en-US"/>
          </a:p>
        </p:txBody>
      </p:sp>
    </p:spTree>
    <p:extLst>
      <p:ext uri="{BB962C8B-B14F-4D97-AF65-F5344CB8AC3E}">
        <p14:creationId xmlns:p14="http://schemas.microsoft.com/office/powerpoint/2010/main" val="2567266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757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A5888D6-E904-45AF-B410-B0A006059649}" type="slidenum">
              <a:rPr lang="en-US"/>
              <a:pPr fontAlgn="base">
                <a:spcBef>
                  <a:spcPct val="0"/>
                </a:spcBef>
                <a:spcAft>
                  <a:spcPct val="0"/>
                </a:spcAft>
              </a:pPr>
              <a:t>3</a:t>
            </a:fld>
            <a:endParaRPr lang="en-US"/>
          </a:p>
        </p:txBody>
      </p:sp>
    </p:spTree>
    <p:extLst>
      <p:ext uri="{BB962C8B-B14F-4D97-AF65-F5344CB8AC3E}">
        <p14:creationId xmlns:p14="http://schemas.microsoft.com/office/powerpoint/2010/main" val="3992019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839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4A8E6AE-DA3E-4358-901F-BFB64FEEC881}" type="slidenum">
              <a:rPr lang="en-US"/>
              <a:pPr fontAlgn="base">
                <a:spcBef>
                  <a:spcPct val="0"/>
                </a:spcBef>
                <a:spcAft>
                  <a:spcPct val="0"/>
                </a:spcAft>
              </a:pPr>
              <a:t>4</a:t>
            </a:fld>
            <a:endParaRPr lang="en-US"/>
          </a:p>
        </p:txBody>
      </p:sp>
    </p:spTree>
    <p:extLst>
      <p:ext uri="{BB962C8B-B14F-4D97-AF65-F5344CB8AC3E}">
        <p14:creationId xmlns:p14="http://schemas.microsoft.com/office/powerpoint/2010/main" val="1096778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8907DE2-5C97-44DF-8F45-06168646E578}" type="slidenum">
              <a:rPr lang="en-US"/>
              <a:pPr fontAlgn="base">
                <a:spcBef>
                  <a:spcPct val="0"/>
                </a:spcBef>
                <a:spcAft>
                  <a:spcPct val="0"/>
                </a:spcAft>
              </a:pPr>
              <a:t>6</a:t>
            </a:fld>
            <a:endParaRPr lang="en-US"/>
          </a:p>
        </p:txBody>
      </p:sp>
    </p:spTree>
    <p:extLst>
      <p:ext uri="{BB962C8B-B14F-4D97-AF65-F5344CB8AC3E}">
        <p14:creationId xmlns:p14="http://schemas.microsoft.com/office/powerpoint/2010/main" val="167323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E6D68B-44E3-4918-9F7B-7311B46EB286}" type="slidenum">
              <a:rPr lang="en-US"/>
              <a:pPr fontAlgn="base">
                <a:spcBef>
                  <a:spcPct val="0"/>
                </a:spcBef>
                <a:spcAft>
                  <a:spcPct val="0"/>
                </a:spcAft>
              </a:pPr>
              <a:t>7</a:t>
            </a:fld>
            <a:endParaRPr lang="en-US"/>
          </a:p>
        </p:txBody>
      </p:sp>
    </p:spTree>
    <p:extLst>
      <p:ext uri="{BB962C8B-B14F-4D97-AF65-F5344CB8AC3E}">
        <p14:creationId xmlns:p14="http://schemas.microsoft.com/office/powerpoint/2010/main" val="143141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E6D68B-44E3-4918-9F7B-7311B46EB286}" type="slidenum">
              <a:rPr lang="en-US"/>
              <a:pPr fontAlgn="base">
                <a:spcBef>
                  <a:spcPct val="0"/>
                </a:spcBef>
                <a:spcAft>
                  <a:spcPct val="0"/>
                </a:spcAft>
              </a:pPr>
              <a:t>8</a:t>
            </a:fld>
            <a:endParaRPr lang="en-US"/>
          </a:p>
        </p:txBody>
      </p:sp>
    </p:spTree>
    <p:extLst>
      <p:ext uri="{BB962C8B-B14F-4D97-AF65-F5344CB8AC3E}">
        <p14:creationId xmlns:p14="http://schemas.microsoft.com/office/powerpoint/2010/main" val="260914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9</a:t>
            </a:fld>
            <a:endParaRPr lang="en-US"/>
          </a:p>
        </p:txBody>
      </p:sp>
    </p:spTree>
    <p:extLst>
      <p:ext uri="{BB962C8B-B14F-4D97-AF65-F5344CB8AC3E}">
        <p14:creationId xmlns:p14="http://schemas.microsoft.com/office/powerpoint/2010/main" val="362428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10</a:t>
            </a:fld>
            <a:endParaRPr lang="en-US"/>
          </a:p>
        </p:txBody>
      </p:sp>
    </p:spTree>
    <p:extLst>
      <p:ext uri="{BB962C8B-B14F-4D97-AF65-F5344CB8AC3E}">
        <p14:creationId xmlns:p14="http://schemas.microsoft.com/office/powerpoint/2010/main" val="3757471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189B172-73C7-764A-8040-057829F212C5}" type="datetime1">
              <a:rPr lang="en-AU" smtClean="0"/>
              <a:t>7/08/2024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3125656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A9D0F7-B2C4-3940-8AE6-B77D2630D448}" type="datetime1">
              <a:rPr lang="en-AU" smtClean="0"/>
              <a:t>7/08/2024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383114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FC61A7-871C-6649-A729-520DB2986B4A}" type="datetime1">
              <a:rPr lang="en-AU" smtClean="0"/>
              <a:t>7/08/2024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391147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4A5A9D-96A5-C044-8289-6C0B22C21DC6}" type="datetime1">
              <a:rPr lang="en-AU" smtClean="0"/>
              <a:t>7/08/2024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354566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D25577-07A1-C34E-A305-08067CAFCB2E}" type="datetime1">
              <a:rPr lang="en-AU" smtClean="0"/>
              <a:t>7/08/2024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275469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71C7CE-38CF-E84A-B588-C18AA1ECC2EE}" type="datetime1">
              <a:rPr lang="en-AU" smtClean="0"/>
              <a:t>7/08/2024</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129541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7ABC13-2DDC-4A4E-A4D2-22180B8EA280}" type="datetime1">
              <a:rPr lang="en-AU" smtClean="0"/>
              <a:t>7/08/2024</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9" name="Slide Number Placeholder 8"/>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103384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A6734E-81C7-7D42-BAF0-AB6EAAA852A6}" type="datetime1">
              <a:rPr lang="en-AU" smtClean="0"/>
              <a:t>7/08/2024</a:t>
            </a:fld>
            <a:endParaRPr lang="en-US"/>
          </a:p>
        </p:txBody>
      </p:sp>
      <p:sp>
        <p:nvSpPr>
          <p:cNvPr id="4" name="Footer Placeholder 3"/>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250293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DDFB48-965C-FF43-9898-22411CFD2AC8}" type="datetime1">
              <a:rPr lang="en-AU" smtClean="0"/>
              <a:t>7/08/2024</a:t>
            </a:fld>
            <a:endParaRPr lang="en-US"/>
          </a:p>
        </p:txBody>
      </p:sp>
      <p:sp>
        <p:nvSpPr>
          <p:cNvPr id="3" name="Footer Placeholder 2"/>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2408094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1C6F5A-AB12-D549-AE96-9E80F9B2EF3A}" type="datetime1">
              <a:rPr lang="en-AU" smtClean="0"/>
              <a:t>7/08/2024</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279932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E038D8-2F22-304E-B2FF-A7E151026AC2}" type="datetime1">
              <a:rPr lang="en-AU" smtClean="0"/>
              <a:t>7/08/2024</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577282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D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A6FB9C-8980-224A-A71F-5831820735A4}" type="datetime1">
              <a:rPr lang="en-AU" smtClean="0"/>
              <a:t>7/08/2024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©PE STUDIES RESOURCES</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F1805-3056-A44D-8D1C-083340B68C15}" type="slidenum">
              <a:rPr lang="en-US" smtClean="0"/>
              <a:t>‹#›</a:t>
            </a:fld>
            <a:endParaRPr lang="en-US"/>
          </a:p>
        </p:txBody>
      </p:sp>
    </p:spTree>
    <p:extLst>
      <p:ext uri="{BB962C8B-B14F-4D97-AF65-F5344CB8AC3E}">
        <p14:creationId xmlns:p14="http://schemas.microsoft.com/office/powerpoint/2010/main" val="1159755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17.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image" Target="../media/image1.pn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slide" Target="slide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2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4.jpe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5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slide" Target="slide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slide" Target="slide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slide" Target="slide1.xml"/></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5.tiff"/><Relationship Id="rId4" Type="http://schemas.openxmlformats.org/officeDocument/2006/relationships/slide" Target="slide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slide" Target="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slide" Target="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Box 2"/>
          <p:cNvSpPr txBox="1">
            <a:spLocks noChangeArrowheads="1"/>
          </p:cNvSpPr>
          <p:nvPr/>
        </p:nvSpPr>
        <p:spPr bwMode="auto">
          <a:xfrm>
            <a:off x="315252" y="873371"/>
            <a:ext cx="8555639" cy="3046988"/>
          </a:xfrm>
          <a:prstGeom prst="rect">
            <a:avLst/>
          </a:prstGeom>
          <a:solidFill>
            <a:schemeClr val="bg1"/>
          </a:solidFill>
          <a:ln w="9525">
            <a:solidFill>
              <a:srgbClr val="00B050"/>
            </a:solidFill>
            <a:miter lim="800000"/>
            <a:headEnd/>
            <a:tailEnd/>
          </a:ln>
        </p:spPr>
        <p:txBody>
          <a:bodyPr wrap="square">
            <a:spAutoFit/>
          </a:bodyPr>
          <a:lstStyle/>
          <a:p>
            <a:pPr marL="285750" indent="-285750">
              <a:buFont typeface="Arial" panose="020B0604020202020204" pitchFamily="34" charset="0"/>
              <a:buChar char="•"/>
            </a:pPr>
            <a:r>
              <a:rPr lang="en-US" dirty="0">
                <a:latin typeface="Calibri" pitchFamily="34" charset="0"/>
              </a:rPr>
              <a:t>Most sports have both an external focus and an internal focus component if performance is to be successful.</a:t>
            </a:r>
          </a:p>
          <a:p>
            <a:pPr marL="171450" indent="-171450">
              <a:buFont typeface="Arial" panose="020B0604020202020204" pitchFamily="34" charset="0"/>
              <a:buChar char="•"/>
            </a:pPr>
            <a:endParaRPr lang="en-US" sz="1000" dirty="0">
              <a:latin typeface="Calibri" pitchFamily="34" charset="0"/>
            </a:endParaRPr>
          </a:p>
          <a:p>
            <a:pPr marL="285750" indent="-285750">
              <a:buFont typeface="Arial" panose="020B0604020202020204" pitchFamily="34" charset="0"/>
              <a:buChar char="•"/>
            </a:pPr>
            <a:r>
              <a:rPr lang="en-US" dirty="0">
                <a:latin typeface="Calibri" pitchFamily="34" charset="0"/>
              </a:rPr>
              <a:t>A batsman in cricket starts with a </a:t>
            </a:r>
            <a:r>
              <a:rPr lang="en-US" u="sng" dirty="0">
                <a:latin typeface="Calibri" pitchFamily="34" charset="0"/>
              </a:rPr>
              <a:t>broad external</a:t>
            </a:r>
            <a:r>
              <a:rPr lang="en-US" dirty="0">
                <a:latin typeface="Calibri" pitchFamily="34" charset="0"/>
              </a:rPr>
              <a:t> focus as he prepare to face the bowler. He looks around to see where the fielders are positioned, how far away they are from the bat etc. and analyses this information.</a:t>
            </a:r>
          </a:p>
          <a:p>
            <a:pPr marL="171450" indent="-171450">
              <a:buFont typeface="Arial" panose="020B0604020202020204" pitchFamily="34" charset="0"/>
              <a:buChar char="•"/>
            </a:pPr>
            <a:endParaRPr lang="en-US" sz="1000" dirty="0">
              <a:latin typeface="Calibri" pitchFamily="34" charset="0"/>
            </a:endParaRPr>
          </a:p>
          <a:p>
            <a:pPr marL="285750" indent="-285750">
              <a:buFont typeface="Arial" panose="020B0604020202020204" pitchFamily="34" charset="0"/>
              <a:buChar char="•"/>
            </a:pPr>
            <a:r>
              <a:rPr lang="en-US" dirty="0">
                <a:latin typeface="Calibri" pitchFamily="34" charset="0"/>
              </a:rPr>
              <a:t>As the bowler starts his run up, he switches to a </a:t>
            </a:r>
            <a:r>
              <a:rPr lang="en-US" u="sng" dirty="0">
                <a:latin typeface="Calibri" pitchFamily="34" charset="0"/>
              </a:rPr>
              <a:t>narrow external</a:t>
            </a:r>
            <a:r>
              <a:rPr lang="en-US" dirty="0">
                <a:latin typeface="Calibri" pitchFamily="34" charset="0"/>
              </a:rPr>
              <a:t> focus to concentrate on the bowler and narrows his focus even further to concentrate on only one cue – the ball.</a:t>
            </a:r>
          </a:p>
          <a:p>
            <a:pPr marL="171450" indent="-171450">
              <a:buFont typeface="Arial" panose="020B0604020202020204" pitchFamily="34" charset="0"/>
              <a:buChar char="•"/>
            </a:pPr>
            <a:endParaRPr lang="en-US" sz="1000" dirty="0">
              <a:latin typeface="Calibri" pitchFamily="34" charset="0"/>
            </a:endParaRPr>
          </a:p>
          <a:p>
            <a:pPr marL="285750" indent="-285750">
              <a:buFont typeface="Arial" panose="020B0604020202020204" pitchFamily="34" charset="0"/>
              <a:buChar char="•"/>
            </a:pPr>
            <a:r>
              <a:rPr lang="en-US" dirty="0">
                <a:latin typeface="Calibri" pitchFamily="34" charset="0"/>
              </a:rPr>
              <a:t>This process of refocusing is referred to as </a:t>
            </a:r>
            <a:r>
              <a:rPr lang="en-US" u="sng" dirty="0">
                <a:latin typeface="Calibri" pitchFamily="34" charset="0"/>
              </a:rPr>
              <a:t>shifting attentional focus</a:t>
            </a:r>
          </a:p>
        </p:txBody>
      </p:sp>
      <p:sp>
        <p:nvSpPr>
          <p:cNvPr id="76804" name="Rectangle 5"/>
          <p:cNvSpPr>
            <a:spLocks noChangeArrowheads="1"/>
          </p:cNvSpPr>
          <p:nvPr/>
        </p:nvSpPr>
        <p:spPr bwMode="auto">
          <a:xfrm>
            <a:off x="3722068" y="6071981"/>
            <a:ext cx="3357562" cy="184666"/>
          </a:xfrm>
          <a:prstGeom prst="rect">
            <a:avLst/>
          </a:prstGeom>
          <a:noFill/>
          <a:ln w="9525">
            <a:noFill/>
            <a:miter lim="800000"/>
            <a:headEnd/>
            <a:tailEnd/>
          </a:ln>
        </p:spPr>
        <p:txBody>
          <a:bodyPr>
            <a:spAutoFit/>
          </a:bodyPr>
          <a:lstStyle/>
          <a:p>
            <a:r>
              <a:rPr lang="en-AU" sz="600">
                <a:latin typeface="Calibri" pitchFamily="34" charset="0"/>
              </a:rPr>
              <a:t>http://www.flickr.com/photos/95438214@N00/3067320775/</a:t>
            </a:r>
            <a:endParaRPr lang="en-US" sz="600">
              <a:latin typeface="Calibri" pitchFamily="34" charset="0"/>
            </a:endParaRPr>
          </a:p>
        </p:txBody>
      </p:sp>
      <p:sp>
        <p:nvSpPr>
          <p:cNvPr id="76805" name="Rectangle 6"/>
          <p:cNvSpPr>
            <a:spLocks noChangeArrowheads="1"/>
          </p:cNvSpPr>
          <p:nvPr/>
        </p:nvSpPr>
        <p:spPr bwMode="auto">
          <a:xfrm>
            <a:off x="226950" y="6055162"/>
            <a:ext cx="2928938" cy="184666"/>
          </a:xfrm>
          <a:prstGeom prst="rect">
            <a:avLst/>
          </a:prstGeom>
          <a:noFill/>
          <a:ln w="9525">
            <a:noFill/>
            <a:miter lim="800000"/>
            <a:headEnd/>
            <a:tailEnd/>
          </a:ln>
        </p:spPr>
        <p:txBody>
          <a:bodyPr>
            <a:spAutoFit/>
          </a:bodyPr>
          <a:lstStyle/>
          <a:p>
            <a:pPr algn="r"/>
            <a:r>
              <a:rPr lang="en-AU" sz="600">
                <a:latin typeface="Calibri" pitchFamily="34" charset="0"/>
              </a:rPr>
              <a:t>www.flickr.com/photos/95438214@N00/3067320775/</a:t>
            </a:r>
            <a:endParaRPr lang="en-US" sz="600">
              <a:latin typeface="Calibri" pitchFamily="34" charset="0"/>
            </a:endParaRPr>
          </a:p>
        </p:txBody>
      </p:sp>
      <p:sp>
        <p:nvSpPr>
          <p:cNvPr id="76807" name="Rectangle 8"/>
          <p:cNvSpPr>
            <a:spLocks noChangeArrowheads="1"/>
          </p:cNvSpPr>
          <p:nvPr/>
        </p:nvSpPr>
        <p:spPr bwMode="auto">
          <a:xfrm>
            <a:off x="5925103" y="6086049"/>
            <a:ext cx="3000375" cy="184666"/>
          </a:xfrm>
          <a:prstGeom prst="rect">
            <a:avLst/>
          </a:prstGeom>
          <a:noFill/>
          <a:ln w="9525">
            <a:noFill/>
            <a:miter lim="800000"/>
            <a:headEnd/>
            <a:tailEnd/>
          </a:ln>
        </p:spPr>
        <p:txBody>
          <a:bodyPr>
            <a:spAutoFit/>
          </a:bodyPr>
          <a:lstStyle/>
          <a:p>
            <a:pPr algn="r"/>
            <a:r>
              <a:rPr lang="en-AU" sz="600">
                <a:latin typeface="Calibri" pitchFamily="34" charset="0"/>
              </a:rPr>
              <a:t>/www.flickr.com/photos/crusey/560286681/</a:t>
            </a:r>
            <a:endParaRPr lang="en-US" sz="600">
              <a:latin typeface="Calibri" pitchFamily="34" charset="0"/>
            </a:endParaRPr>
          </a:p>
        </p:txBody>
      </p:sp>
      <p:sp>
        <p:nvSpPr>
          <p:cNvPr id="10" name="Slide Number Placeholder 9"/>
          <p:cNvSpPr>
            <a:spLocks noGrp="1"/>
          </p:cNvSpPr>
          <p:nvPr>
            <p:ph type="sldNum" sz="quarter" idx="12"/>
          </p:nvPr>
        </p:nvSpPr>
        <p:spPr>
          <a:xfrm>
            <a:off x="7010400" y="6521729"/>
            <a:ext cx="2133600" cy="365125"/>
          </a:xfrm>
        </p:spPr>
        <p:txBody>
          <a:bodyPr/>
          <a:lstStyle/>
          <a:p>
            <a:pPr>
              <a:defRPr/>
            </a:pPr>
            <a:fld id="{45B70030-C5ED-4C20-AA4F-60533FC034F7}" type="slidenum">
              <a:rPr lang="en-US" smtClean="0"/>
              <a:pPr>
                <a:defRPr/>
              </a:pPr>
              <a:t>1</a:t>
            </a:fld>
            <a:endParaRPr lang="en-US"/>
          </a:p>
        </p:txBody>
      </p:sp>
      <p:sp>
        <p:nvSpPr>
          <p:cNvPr id="14" name="Footer Placeholder 3">
            <a:extLst>
              <a:ext uri="{FF2B5EF4-FFF2-40B4-BE49-F238E27FC236}">
                <a16:creationId xmlns:a16="http://schemas.microsoft.com/office/drawing/2014/main" id="{FE20BE6E-F719-1D48-B2DC-36C36EA4A0BD}"/>
              </a:ext>
            </a:extLst>
          </p:cNvPr>
          <p:cNvSpPr>
            <a:spLocks noGrp="1"/>
          </p:cNvSpPr>
          <p:nvPr>
            <p:ph type="ftr" sz="quarter" idx="11"/>
          </p:nvPr>
        </p:nvSpPr>
        <p:spPr>
          <a:xfrm>
            <a:off x="3028950" y="6494577"/>
            <a:ext cx="3086100" cy="365125"/>
          </a:xfrm>
        </p:spPr>
        <p:txBody>
          <a:bodyPr/>
          <a:lstStyle/>
          <a:p>
            <a:r>
              <a:rPr lang="en-US"/>
              <a:t>©PE STUDIES RESOURCES</a:t>
            </a:r>
          </a:p>
        </p:txBody>
      </p:sp>
      <p:pic>
        <p:nvPicPr>
          <p:cNvPr id="17" name="Picture 2">
            <a:hlinkClick r:id="" action="ppaction://hlinkshowjump?jump=firstslide"/>
            <a:extLst>
              <a:ext uri="{FF2B5EF4-FFF2-40B4-BE49-F238E27FC236}">
                <a16:creationId xmlns:a16="http://schemas.microsoft.com/office/drawing/2014/main" id="{CE5B03D9-2ACD-0F42-A0E9-3CE8B8DD8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hlinkClick r:id="rId4" action="ppaction://hlinksldjump"/>
            <a:extLst>
              <a:ext uri="{FF2B5EF4-FFF2-40B4-BE49-F238E27FC236}">
                <a16:creationId xmlns:a16="http://schemas.microsoft.com/office/drawing/2014/main" id="{402C69C5-A040-4642-B2DE-6AFF0A406D15}"/>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5" name="TextBox 14">
            <a:extLst>
              <a:ext uri="{FF2B5EF4-FFF2-40B4-BE49-F238E27FC236}">
                <a16:creationId xmlns:a16="http://schemas.microsoft.com/office/drawing/2014/main" id="{5F3A4DD5-5FD5-AC47-9D0D-7CF0B0E2DC80}"/>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3312483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251894" y="1770387"/>
            <a:ext cx="4808667" cy="4524315"/>
          </a:xfrm>
          <a:prstGeom prst="rect">
            <a:avLst/>
          </a:prstGeom>
          <a:solidFill>
            <a:schemeClr val="bg1"/>
          </a:solidFill>
          <a:ln w="9525">
            <a:solidFill>
              <a:schemeClr val="accent6"/>
            </a:solidFill>
            <a:miter lim="800000"/>
            <a:headEnd/>
            <a:tailEnd/>
          </a:ln>
        </p:spPr>
        <p:txBody>
          <a:bodyPr wrap="square">
            <a:spAutoFit/>
          </a:bodyPr>
          <a:lstStyle/>
          <a:p>
            <a:pPr marL="285750" indent="-285750" fontAlgn="auto">
              <a:spcBef>
                <a:spcPts val="0"/>
              </a:spcBef>
              <a:spcAft>
                <a:spcPts val="0"/>
              </a:spcAft>
              <a:buFont typeface="Arial" panose="020B0604020202020204" pitchFamily="34" charset="0"/>
              <a:buChar char="•"/>
              <a:defRPr/>
            </a:pPr>
            <a:r>
              <a:rPr lang="en-US" dirty="0"/>
              <a:t>The ability of an individual to attend to relevant stimuli is influenced by their skill level</a:t>
            </a:r>
          </a:p>
          <a:p>
            <a:pPr marL="285750" indent="-285750" fontAlgn="auto">
              <a:spcBef>
                <a:spcPts val="0"/>
              </a:spcBef>
              <a:spcAft>
                <a:spcPts val="0"/>
              </a:spcAft>
              <a:buFont typeface="Arial" panose="020B0604020202020204" pitchFamily="34" charset="0"/>
              <a:buChar char="•"/>
              <a:defRPr/>
            </a:pPr>
            <a:r>
              <a:rPr lang="en-US" dirty="0"/>
              <a:t>As discussed earlier, highly skilled athletes are better able to attend to relevant stimuli whilst ignoring distractions </a:t>
            </a:r>
          </a:p>
          <a:p>
            <a:pPr marL="742950" lvl="1" indent="-285750">
              <a:buFont typeface="Cambria Math" panose="02040503050406030204" pitchFamily="18" charset="0"/>
              <a:buChar char="⎯"/>
              <a:defRPr/>
            </a:pPr>
            <a:r>
              <a:rPr lang="en-US" dirty="0"/>
              <a:t>As a result, when coaching less skilled participants, coaches must provide more predictable, closed environments, allowing the players to focus on a reduced number of stimuli</a:t>
            </a:r>
          </a:p>
          <a:p>
            <a:pPr marL="742950" lvl="1" indent="-285750">
              <a:buFont typeface="Cambria Math" panose="02040503050406030204" pitchFamily="18" charset="0"/>
              <a:buChar char="⎯"/>
              <a:defRPr/>
            </a:pPr>
            <a:r>
              <a:rPr lang="en-US" dirty="0"/>
              <a:t>As the players become more skilled, the environment can become more open, allowing the individuals to develop the ability to filter out distractions whilst also shifting their attention from one stimuli to the next.</a:t>
            </a:r>
          </a:p>
        </p:txBody>
      </p:sp>
      <p:sp>
        <p:nvSpPr>
          <p:cNvPr id="32" name="Slide Number Placeholder 31"/>
          <p:cNvSpPr>
            <a:spLocks noGrp="1"/>
          </p:cNvSpPr>
          <p:nvPr>
            <p:ph type="sldNum" sz="quarter" idx="12"/>
          </p:nvPr>
        </p:nvSpPr>
        <p:spPr>
          <a:xfrm>
            <a:off x="7082425" y="6552359"/>
            <a:ext cx="2057400" cy="365125"/>
          </a:xfrm>
        </p:spPr>
        <p:txBody>
          <a:bodyPr/>
          <a:lstStyle/>
          <a:p>
            <a:pPr>
              <a:defRPr/>
            </a:pPr>
            <a:fld id="{45B70030-C5ED-4C20-AA4F-60533FC034F7}" type="slidenum">
              <a:rPr lang="en-US" smtClean="0"/>
              <a:pPr>
                <a:defRPr/>
              </a:pPr>
              <a:t>10</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7" name="TextBox 17">
            <a:extLst>
              <a:ext uri="{FF2B5EF4-FFF2-40B4-BE49-F238E27FC236}">
                <a16:creationId xmlns:a16="http://schemas.microsoft.com/office/drawing/2014/main" id="{E8FB5EBB-98E1-064D-8FE4-1835E57C3C6B}"/>
              </a:ext>
            </a:extLst>
          </p:cNvPr>
          <p:cNvSpPr txBox="1">
            <a:spLocks noChangeArrowheads="1"/>
          </p:cNvSpPr>
          <p:nvPr/>
        </p:nvSpPr>
        <p:spPr bwMode="auto">
          <a:xfrm rot="20461556">
            <a:off x="135481" y="962801"/>
            <a:ext cx="2524278"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skill level</a:t>
            </a:r>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126775" y="6561300"/>
            <a:ext cx="3086100" cy="365125"/>
          </a:xfrm>
        </p:spPr>
        <p:txBody>
          <a:bodyPr/>
          <a:lstStyle/>
          <a:p>
            <a:r>
              <a:rPr lang="en-US"/>
              <a:t>©PE STUDIES RESOURCES</a:t>
            </a:r>
          </a:p>
        </p:txBody>
      </p:sp>
      <p:sp>
        <p:nvSpPr>
          <p:cNvPr id="13" name="TextBox 12">
            <a:extLst>
              <a:ext uri="{FF2B5EF4-FFF2-40B4-BE49-F238E27FC236}">
                <a16:creationId xmlns:a16="http://schemas.microsoft.com/office/drawing/2014/main" id="{074D14CB-7AB5-6B44-9428-F7F16EA7AE10}"/>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pic>
        <p:nvPicPr>
          <p:cNvPr id="8194" name="Picture 2" descr="Image result for tee ball">
            <a:extLst>
              <a:ext uri="{FF2B5EF4-FFF2-40B4-BE49-F238E27FC236}">
                <a16:creationId xmlns:a16="http://schemas.microsoft.com/office/drawing/2014/main" id="{B793F19A-82A6-F849-B9ED-5B39D109F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673" y="1990653"/>
            <a:ext cx="3990904" cy="401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2152636-8580-624A-BCA3-A1AA69EECAEC}"/>
              </a:ext>
            </a:extLst>
          </p:cNvPr>
          <p:cNvSpPr/>
          <p:nvPr/>
        </p:nvSpPr>
        <p:spPr>
          <a:xfrm>
            <a:off x="6032500" y="5996637"/>
            <a:ext cx="3327400" cy="184666"/>
          </a:xfrm>
          <a:prstGeom prst="rect">
            <a:avLst/>
          </a:prstGeom>
        </p:spPr>
        <p:txBody>
          <a:bodyPr wrap="square">
            <a:spAutoFit/>
          </a:bodyPr>
          <a:lstStyle/>
          <a:p>
            <a:r>
              <a:rPr lang="en-US" sz="600" dirty="0"/>
              <a:t>https://</a:t>
            </a:r>
            <a:r>
              <a:rPr lang="en-US" sz="600" dirty="0" err="1"/>
              <a:t>commons.wikimedia.org</a:t>
            </a:r>
            <a:r>
              <a:rPr lang="en-US" sz="600" dirty="0"/>
              <a:t>/wiki/File:Tee_ball_player_swinging_at_ball_on_tee_2010.JPG</a:t>
            </a:r>
          </a:p>
        </p:txBody>
      </p:sp>
    </p:spTree>
    <p:extLst>
      <p:ext uri="{BB962C8B-B14F-4D97-AF65-F5344CB8AC3E}">
        <p14:creationId xmlns:p14="http://schemas.microsoft.com/office/powerpoint/2010/main" val="47873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382029" y="1545768"/>
            <a:ext cx="8674547" cy="1754326"/>
          </a:xfrm>
          <a:prstGeom prst="rect">
            <a:avLst/>
          </a:prstGeom>
          <a:solidFill>
            <a:schemeClr val="bg1"/>
          </a:solidFill>
          <a:ln w="9525">
            <a:solidFill>
              <a:schemeClr val="accent6"/>
            </a:solidFill>
            <a:miter lim="800000"/>
            <a:headEnd/>
            <a:tailEnd/>
          </a:ln>
        </p:spPr>
        <p:txBody>
          <a:bodyPr wrap="square">
            <a:spAutoFit/>
          </a:bodyPr>
          <a:lstStyle/>
          <a:p>
            <a:pPr marL="285750" indent="-285750" fontAlgn="auto">
              <a:spcBef>
                <a:spcPts val="0"/>
              </a:spcBef>
              <a:spcAft>
                <a:spcPts val="0"/>
              </a:spcAft>
              <a:buFont typeface="Arial" panose="020B0604020202020204" pitchFamily="34" charset="0"/>
              <a:buChar char="•"/>
              <a:defRPr/>
            </a:pPr>
            <a:r>
              <a:rPr lang="en-US" dirty="0"/>
              <a:t>Activities that provide constantly changing stimuli are more likely to maintain the attention and focus of an individual</a:t>
            </a:r>
          </a:p>
          <a:p>
            <a:pPr marL="742950" lvl="1" indent="-285750">
              <a:buFont typeface="Cambria Math" panose="02040503050406030204" pitchFamily="18" charset="0"/>
              <a:buChar char="⎯"/>
              <a:defRPr/>
            </a:pPr>
            <a:r>
              <a:rPr lang="en-US" dirty="0"/>
              <a:t>This is further enhanced by whether an individual finds the task enjoyable </a:t>
            </a:r>
          </a:p>
          <a:p>
            <a:pPr marL="285750" indent="-285750">
              <a:buFont typeface="Arial" panose="020B0604020202020204" pitchFamily="34" charset="0"/>
              <a:buChar char="•"/>
              <a:defRPr/>
            </a:pPr>
            <a:r>
              <a:rPr lang="en-US" dirty="0"/>
              <a:t>Compare the attentional demands of a soccer goal keeper to a midfielder</a:t>
            </a:r>
          </a:p>
          <a:p>
            <a:pPr marL="742950" lvl="1" indent="-285750">
              <a:buFont typeface="Cambria Math" panose="02040503050406030204" pitchFamily="18" charset="0"/>
              <a:buChar char="⎯"/>
              <a:defRPr/>
            </a:pPr>
            <a:r>
              <a:rPr lang="en-US" dirty="0"/>
              <a:t>The soccer goal keeper is able to switch off whilst the ball is at the opposite end of the field whilst the midfielder must maintain concentration at all times.</a:t>
            </a:r>
          </a:p>
        </p:txBody>
      </p:sp>
      <p:sp>
        <p:nvSpPr>
          <p:cNvPr id="32" name="Slide Number Placeholder 31"/>
          <p:cNvSpPr>
            <a:spLocks noGrp="1"/>
          </p:cNvSpPr>
          <p:nvPr>
            <p:ph type="sldNum" sz="quarter" idx="12"/>
          </p:nvPr>
        </p:nvSpPr>
        <p:spPr>
          <a:xfrm>
            <a:off x="7082425" y="6552359"/>
            <a:ext cx="2057400" cy="365125"/>
          </a:xfrm>
        </p:spPr>
        <p:txBody>
          <a:bodyPr/>
          <a:lstStyle/>
          <a:p>
            <a:pPr>
              <a:defRPr/>
            </a:pPr>
            <a:fld id="{45B70030-C5ED-4C20-AA4F-60533FC034F7}" type="slidenum">
              <a:rPr lang="en-US" smtClean="0"/>
              <a:pPr>
                <a:defRPr/>
              </a:pPr>
              <a:t>11</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7" name="TextBox 17">
            <a:extLst>
              <a:ext uri="{FF2B5EF4-FFF2-40B4-BE49-F238E27FC236}">
                <a16:creationId xmlns:a16="http://schemas.microsoft.com/office/drawing/2014/main" id="{E8FB5EBB-98E1-064D-8FE4-1835E57C3C6B}"/>
              </a:ext>
            </a:extLst>
          </p:cNvPr>
          <p:cNvSpPr txBox="1">
            <a:spLocks noChangeArrowheads="1"/>
          </p:cNvSpPr>
          <p:nvPr/>
        </p:nvSpPr>
        <p:spPr bwMode="auto">
          <a:xfrm rot="20888629">
            <a:off x="342898" y="890414"/>
            <a:ext cx="2883180"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activity type</a:t>
            </a:r>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751250" y="6590459"/>
            <a:ext cx="3086100" cy="365125"/>
          </a:xfrm>
        </p:spPr>
        <p:txBody>
          <a:bodyPr/>
          <a:lstStyle/>
          <a:p>
            <a:r>
              <a:rPr lang="en-US"/>
              <a:t>©PE STUDIES RESOURCES</a:t>
            </a:r>
          </a:p>
        </p:txBody>
      </p:sp>
      <p:sp>
        <p:nvSpPr>
          <p:cNvPr id="13" name="TextBox 12">
            <a:extLst>
              <a:ext uri="{FF2B5EF4-FFF2-40B4-BE49-F238E27FC236}">
                <a16:creationId xmlns:a16="http://schemas.microsoft.com/office/drawing/2014/main" id="{F425F04A-C968-584F-A9A7-014D3ED307D8}"/>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pic>
        <p:nvPicPr>
          <p:cNvPr id="9218" name="Picture 2" descr="Image result for female soccer">
            <a:extLst>
              <a:ext uri="{FF2B5EF4-FFF2-40B4-BE49-F238E27FC236}">
                <a16:creationId xmlns:a16="http://schemas.microsoft.com/office/drawing/2014/main" id="{734229E1-5F58-B341-8067-88FFEFB137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5663" y="3555204"/>
            <a:ext cx="4612674" cy="30552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10DFECD-D895-3D4F-B001-9A5C631504FB}"/>
              </a:ext>
            </a:extLst>
          </p:cNvPr>
          <p:cNvSpPr/>
          <p:nvPr/>
        </p:nvSpPr>
        <p:spPr>
          <a:xfrm>
            <a:off x="3126775" y="6548908"/>
            <a:ext cx="4572000" cy="169277"/>
          </a:xfrm>
          <a:prstGeom prst="rect">
            <a:avLst/>
          </a:prstGeom>
        </p:spPr>
        <p:txBody>
          <a:bodyPr>
            <a:spAutoFit/>
          </a:bodyPr>
          <a:lstStyle/>
          <a:p>
            <a:r>
              <a:rPr lang="en-US" sz="500" dirty="0"/>
              <a:t>https://</a:t>
            </a:r>
            <a:r>
              <a:rPr lang="en-US" sz="500" dirty="0" err="1"/>
              <a:t>commons.wikimedia.org</a:t>
            </a:r>
            <a:r>
              <a:rPr lang="en-US" sz="500" dirty="0"/>
              <a:t>/wiki/File:Female_soccer_at_2016_summer_Olympic_Games_in_Rio_de_Janeiro._Zimbabwe_vs_Germany.jpg</a:t>
            </a:r>
          </a:p>
        </p:txBody>
      </p:sp>
    </p:spTree>
    <p:extLst>
      <p:ext uri="{BB962C8B-B14F-4D97-AF65-F5344CB8AC3E}">
        <p14:creationId xmlns:p14="http://schemas.microsoft.com/office/powerpoint/2010/main" val="55687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4EE573-4EEC-F844-824A-06616D71CF76}"/>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FAAF1E36-9388-5545-9ACC-94BE5339E36D}"/>
              </a:ext>
            </a:extLst>
          </p:cNvPr>
          <p:cNvSpPr>
            <a:spLocks noGrp="1"/>
          </p:cNvSpPr>
          <p:nvPr>
            <p:ph type="sldNum" sz="quarter" idx="12"/>
          </p:nvPr>
        </p:nvSpPr>
        <p:spPr/>
        <p:txBody>
          <a:bodyPr/>
          <a:lstStyle/>
          <a:p>
            <a:fld id="{77EF1805-3056-A44D-8D1C-083340B68C15}" type="slidenum">
              <a:rPr lang="en-US" smtClean="0"/>
              <a:t>12</a:t>
            </a:fld>
            <a:endParaRPr lang="en-US"/>
          </a:p>
        </p:txBody>
      </p:sp>
      <p:pic>
        <p:nvPicPr>
          <p:cNvPr id="6" name="Picture 2">
            <a:hlinkClick r:id="" action="ppaction://hlinkshowjump?jump=firstslide"/>
            <a:extLst>
              <a:ext uri="{FF2B5EF4-FFF2-40B4-BE49-F238E27FC236}">
                <a16:creationId xmlns:a16="http://schemas.microsoft.com/office/drawing/2014/main" id="{1E7CEF28-CB2E-BA47-A1FB-EDD23C777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ction="ppaction://hlinksldjump"/>
            <a:extLst>
              <a:ext uri="{FF2B5EF4-FFF2-40B4-BE49-F238E27FC236}">
                <a16:creationId xmlns:a16="http://schemas.microsoft.com/office/drawing/2014/main" id="{A117C54B-BF8A-4541-A02D-258F11E1C593}"/>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9" name="Rectangle 8">
            <a:extLst>
              <a:ext uri="{FF2B5EF4-FFF2-40B4-BE49-F238E27FC236}">
                <a16:creationId xmlns:a16="http://schemas.microsoft.com/office/drawing/2014/main" id="{55659F7B-51DD-6E4A-AB4C-BA3F7C3D4F5B}"/>
              </a:ext>
            </a:extLst>
          </p:cNvPr>
          <p:cNvSpPr/>
          <p:nvPr/>
        </p:nvSpPr>
        <p:spPr>
          <a:xfrm>
            <a:off x="259491" y="889844"/>
            <a:ext cx="8711513" cy="3416320"/>
          </a:xfrm>
          <a:prstGeom prst="rect">
            <a:avLst/>
          </a:prstGeom>
          <a:solidFill>
            <a:schemeClr val="bg1"/>
          </a:solidFill>
          <a:ln>
            <a:solidFill>
              <a:srgbClr val="00B0F0"/>
            </a:solidFill>
          </a:ln>
        </p:spPr>
        <p:txBody>
          <a:bodyPr wrap="square">
            <a:spAutoFit/>
          </a:bodyPr>
          <a:lstStyle/>
          <a:p>
            <a:pPr marL="285750" lvl="0" indent="-285750">
              <a:buFont typeface="Arial" panose="020B0604020202020204" pitchFamily="34" charset="0"/>
              <a:buChar char="•"/>
            </a:pPr>
            <a:r>
              <a:rPr lang="en-AU" dirty="0">
                <a:highlight>
                  <a:srgbClr val="FFFF00"/>
                </a:highlight>
              </a:rPr>
              <a:t>Mental skills required for improving performance and achieving the ideal performance state (‘the zone’)</a:t>
            </a:r>
          </a:p>
          <a:p>
            <a:pPr marL="742950" lvl="1" indent="-285750">
              <a:buFont typeface="Arial" panose="020B0604020202020204" pitchFamily="34" charset="0"/>
              <a:buChar char="•"/>
            </a:pPr>
            <a:r>
              <a:rPr lang="en-AU" dirty="0"/>
              <a:t>intrinsic motivation</a:t>
            </a:r>
          </a:p>
          <a:p>
            <a:pPr marL="742950" lvl="1" indent="-285750">
              <a:buFont typeface="Arial" panose="020B0604020202020204" pitchFamily="34" charset="0"/>
              <a:buChar char="•"/>
            </a:pPr>
            <a:r>
              <a:rPr lang="en-AU" dirty="0"/>
              <a:t>self-confidence</a:t>
            </a:r>
          </a:p>
          <a:p>
            <a:pPr marL="742950" lvl="1" indent="-285750">
              <a:buFont typeface="Arial" panose="020B0604020202020204" pitchFamily="34" charset="0"/>
              <a:buChar char="•"/>
            </a:pPr>
            <a:r>
              <a:rPr lang="en-AU" dirty="0"/>
              <a:t>stress management</a:t>
            </a:r>
          </a:p>
          <a:p>
            <a:pPr marL="742950" lvl="1" indent="-285750">
              <a:buFont typeface="Arial" panose="020B0604020202020204" pitchFamily="34" charset="0"/>
              <a:buChar char="•"/>
            </a:pPr>
            <a:r>
              <a:rPr lang="en-AU" dirty="0"/>
              <a:t>concentration or attentional control – </a:t>
            </a:r>
            <a:r>
              <a:rPr lang="en-AU" dirty="0" err="1"/>
              <a:t>Nideffer’s</a:t>
            </a:r>
            <a:r>
              <a:rPr lang="en-AU" dirty="0"/>
              <a:t> model</a:t>
            </a:r>
          </a:p>
          <a:p>
            <a:pPr marL="742950" lvl="1" indent="-285750">
              <a:buFont typeface="Arial" panose="020B0604020202020204" pitchFamily="34" charset="0"/>
              <a:buChar char="•"/>
            </a:pPr>
            <a:r>
              <a:rPr lang="en-AU" dirty="0">
                <a:highlight>
                  <a:srgbClr val="FFFF00"/>
                </a:highlight>
              </a:rPr>
              <a:t>arousal regulation for optimal performance including the inverted U hypothesis</a:t>
            </a:r>
          </a:p>
          <a:p>
            <a:pPr marL="285750" indent="-285750">
              <a:buFont typeface="Arial" panose="020B0604020202020204" pitchFamily="34" charset="0"/>
              <a:buChar char="•"/>
            </a:pPr>
            <a:r>
              <a:rPr lang="en-AU" dirty="0">
                <a:highlight>
                  <a:srgbClr val="FFFF00"/>
                </a:highlight>
              </a:rPr>
              <a:t>influence of age, skill level, and type of activity on mental skills in relation to </a:t>
            </a:r>
          </a:p>
          <a:p>
            <a:pPr marL="742950" lvl="1" indent="-285750">
              <a:buFont typeface="Arial" panose="020B0604020202020204" pitchFamily="34" charset="0"/>
              <a:buChar char="•"/>
            </a:pPr>
            <a:r>
              <a:rPr lang="en-AU" dirty="0"/>
              <a:t>motivation</a:t>
            </a:r>
          </a:p>
          <a:p>
            <a:pPr marL="742950" lvl="1" indent="-285750">
              <a:buFont typeface="Arial" panose="020B0604020202020204" pitchFamily="34" charset="0"/>
              <a:buChar char="•"/>
            </a:pPr>
            <a:r>
              <a:rPr lang="en-AU" dirty="0">
                <a:highlight>
                  <a:srgbClr val="FFFF00"/>
                </a:highlight>
              </a:rPr>
              <a:t>arousal regulation (inverted U hypothesis)</a:t>
            </a:r>
          </a:p>
          <a:p>
            <a:pPr marL="742950" lvl="1" indent="-285750">
              <a:buFont typeface="Arial" panose="020B0604020202020204" pitchFamily="34" charset="0"/>
              <a:buChar char="•"/>
            </a:pPr>
            <a:r>
              <a:rPr lang="en-AU" dirty="0"/>
              <a:t>concentration</a:t>
            </a:r>
          </a:p>
          <a:p>
            <a:endParaRPr lang="en-AU" dirty="0">
              <a:highlight>
                <a:srgbClr val="FFFF00"/>
              </a:highlight>
            </a:endParaRPr>
          </a:p>
        </p:txBody>
      </p:sp>
      <p:sp>
        <p:nvSpPr>
          <p:cNvPr id="11" name="TextBox 10">
            <a:extLst>
              <a:ext uri="{FF2B5EF4-FFF2-40B4-BE49-F238E27FC236}">
                <a16:creationId xmlns:a16="http://schemas.microsoft.com/office/drawing/2014/main" id="{322BBA4C-DD6D-9D4E-97E6-F726FCA59B5C}"/>
              </a:ext>
            </a:extLst>
          </p:cNvPr>
          <p:cNvSpPr txBox="1"/>
          <p:nvPr/>
        </p:nvSpPr>
        <p:spPr>
          <a:xfrm>
            <a:off x="4485735" y="4090720"/>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10" name="Title 1">
            <a:extLst>
              <a:ext uri="{FF2B5EF4-FFF2-40B4-BE49-F238E27FC236}">
                <a16:creationId xmlns:a16="http://schemas.microsoft.com/office/drawing/2014/main" id="{883E5178-F902-B846-8FD6-9C763D379A9C}"/>
              </a:ext>
            </a:extLst>
          </p:cNvPr>
          <p:cNvSpPr>
            <a:spLocks noGrp="1"/>
          </p:cNvSpPr>
          <p:nvPr>
            <p:ph type="title"/>
          </p:nvPr>
        </p:nvSpPr>
        <p:spPr>
          <a:xfrm>
            <a:off x="0" y="0"/>
            <a:ext cx="9144000" cy="457955"/>
          </a:xfr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MENTAL SKILLS </a:t>
            </a:r>
            <a:r>
              <a:rPr lang="en-US" sz="2400" b="1" dirty="0">
                <a:solidFill>
                  <a:schemeClr val="bg1"/>
                </a:solidFill>
              </a:rPr>
              <a:t>–</a:t>
            </a:r>
            <a:r>
              <a:rPr lang="en-GB" sz="2400" b="1" dirty="0"/>
              <a:t> AROUSAL</a:t>
            </a:r>
          </a:p>
        </p:txBody>
      </p:sp>
    </p:spTree>
    <p:extLst>
      <p:ext uri="{BB962C8B-B14F-4D97-AF65-F5344CB8AC3E}">
        <p14:creationId xmlns:p14="http://schemas.microsoft.com/office/powerpoint/2010/main" val="2587889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3086250" y="653275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553350" y="6532756"/>
            <a:ext cx="2133600" cy="365125"/>
          </a:xfrm>
        </p:spPr>
        <p:txBody>
          <a:bodyPr/>
          <a:lstStyle/>
          <a:p>
            <a:fld id="{B6F15528-21DE-4FAA-801E-634DDDAF4B2B}" type="slidenum">
              <a:rPr lang="en-US" smtClean="0"/>
              <a:pPr/>
              <a:t>13</a:t>
            </a:fld>
            <a:endParaRPr lang="en-US"/>
          </a:p>
        </p:txBody>
      </p:sp>
      <p:sp>
        <p:nvSpPr>
          <p:cNvPr id="14" name="TextBox 13">
            <a:extLst>
              <a:ext uri="{FF2B5EF4-FFF2-40B4-BE49-F238E27FC236}">
                <a16:creationId xmlns:a16="http://schemas.microsoft.com/office/drawing/2014/main" id="{2A8D0B05-6CBD-476E-9C81-ED0E03A408AA}"/>
              </a:ext>
            </a:extLst>
          </p:cNvPr>
          <p:cNvSpPr txBox="1"/>
          <p:nvPr/>
        </p:nvSpPr>
        <p:spPr>
          <a:xfrm>
            <a:off x="556734" y="1693772"/>
            <a:ext cx="8130215" cy="1354217"/>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t>Athletes need an optimal level of arousal to experience success. The relationship between arousal &amp; performance is shown by the </a:t>
            </a:r>
            <a:r>
              <a:rPr lang="en-US">
                <a:hlinkClick r:id="rId2" action="ppaction://hlinksldjump"/>
              </a:rPr>
              <a:t>inverted-U hypothesis</a:t>
            </a:r>
            <a:r>
              <a:rPr lang="en-US"/>
              <a:t> (or graph). </a:t>
            </a:r>
          </a:p>
          <a:p>
            <a:endParaRPr lang="en-US" sz="1000"/>
          </a:p>
          <a:p>
            <a:r>
              <a:rPr lang="en-US"/>
              <a:t>It is possible to experience situations of under-arousal, optimal arousal (also referred to as being in ‘the zone’) &amp; over-arousal.</a:t>
            </a:r>
          </a:p>
        </p:txBody>
      </p:sp>
      <p:pic>
        <p:nvPicPr>
          <p:cNvPr id="9218" name="Picture 2" descr="Image result for free throw">
            <a:extLst>
              <a:ext uri="{FF2B5EF4-FFF2-40B4-BE49-F238E27FC236}">
                <a16:creationId xmlns:a16="http://schemas.microsoft.com/office/drawing/2014/main" id="{59C9A712-4825-7C45-976A-9413DDAB3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375169"/>
            <a:ext cx="3908607" cy="25724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FCB48E-EB28-D449-BC5C-4EC783663184}"/>
              </a:ext>
            </a:extLst>
          </p:cNvPr>
          <p:cNvSpPr/>
          <p:nvPr/>
        </p:nvSpPr>
        <p:spPr>
          <a:xfrm>
            <a:off x="5154247" y="5963401"/>
            <a:ext cx="3276600" cy="184666"/>
          </a:xfrm>
          <a:prstGeom prst="rect">
            <a:avLst/>
          </a:prstGeom>
        </p:spPr>
        <p:txBody>
          <a:bodyPr wrap="square">
            <a:spAutoFit/>
          </a:bodyPr>
          <a:lstStyle/>
          <a:p>
            <a:pPr algn="r"/>
            <a:r>
              <a:rPr lang="en-US" sz="600"/>
              <a:t>https://</a:t>
            </a:r>
            <a:r>
              <a:rPr lang="en-US" sz="600" err="1"/>
              <a:t>commons.wikimedia.org</a:t>
            </a:r>
            <a:r>
              <a:rPr lang="en-US" sz="600"/>
              <a:t>/wiki/</a:t>
            </a:r>
            <a:r>
              <a:rPr lang="en-US" sz="600" err="1"/>
              <a:t>File:Kyrie_Irving_Free_Throw.jpg</a:t>
            </a:r>
            <a:endParaRPr lang="en-US" sz="600"/>
          </a:p>
        </p:txBody>
      </p:sp>
      <p:pic>
        <p:nvPicPr>
          <p:cNvPr id="9220" name="Picture 4" descr="File:Serena Williams (9630783949).jpg">
            <a:extLst>
              <a:ext uri="{FF2B5EF4-FFF2-40B4-BE49-F238E27FC236}">
                <a16:creationId xmlns:a16="http://schemas.microsoft.com/office/drawing/2014/main" id="{10092564-E948-7E4D-9558-76645D0E6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34" y="3375169"/>
            <a:ext cx="3853713" cy="25724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354687C-CACC-684F-BD42-C32C3128893F}"/>
              </a:ext>
            </a:extLst>
          </p:cNvPr>
          <p:cNvSpPr/>
          <p:nvPr/>
        </p:nvSpPr>
        <p:spPr>
          <a:xfrm>
            <a:off x="800250" y="5963401"/>
            <a:ext cx="3733800" cy="184666"/>
          </a:xfrm>
          <a:prstGeom prst="rect">
            <a:avLst/>
          </a:prstGeom>
        </p:spPr>
        <p:txBody>
          <a:bodyPr wrap="square">
            <a:spAutoFit/>
          </a:bodyPr>
          <a:lstStyle/>
          <a:p>
            <a:pPr algn="r"/>
            <a:r>
              <a:rPr lang="en-US" sz="600"/>
              <a:t>https://</a:t>
            </a:r>
            <a:r>
              <a:rPr lang="en-US" sz="600" err="1"/>
              <a:t>commons.wikimedia.org</a:t>
            </a:r>
            <a:r>
              <a:rPr lang="en-US" sz="600"/>
              <a:t>/wiki/</a:t>
            </a:r>
            <a:r>
              <a:rPr lang="en-US" sz="600" err="1"/>
              <a:t>File:Serena_Williams</a:t>
            </a:r>
            <a:r>
              <a:rPr lang="en-US" sz="600"/>
              <a:t>_(9630783949).jpg</a:t>
            </a:r>
          </a:p>
        </p:txBody>
      </p:sp>
      <p:sp>
        <p:nvSpPr>
          <p:cNvPr id="5" name="Rectangle 4">
            <a:extLst>
              <a:ext uri="{FF2B5EF4-FFF2-40B4-BE49-F238E27FC236}">
                <a16:creationId xmlns:a16="http://schemas.microsoft.com/office/drawing/2014/main" id="{413AC02A-F1AC-4F4E-9A46-B0CD56F937CF}"/>
              </a:ext>
            </a:extLst>
          </p:cNvPr>
          <p:cNvSpPr/>
          <p:nvPr/>
        </p:nvSpPr>
        <p:spPr>
          <a:xfrm>
            <a:off x="556736" y="809933"/>
            <a:ext cx="8130214" cy="646331"/>
          </a:xfrm>
          <a:prstGeom prst="rect">
            <a:avLst/>
          </a:prstGeom>
          <a:solidFill>
            <a:srgbClr val="7030A0"/>
          </a:solidFill>
          <a:ln w="19050">
            <a:solidFill>
              <a:schemeClr val="tx1"/>
            </a:solidFill>
          </a:ln>
        </p:spPr>
        <p:txBody>
          <a:bodyPr wrap="square">
            <a:spAutoFit/>
          </a:bodyPr>
          <a:lstStyle/>
          <a:p>
            <a:r>
              <a:rPr lang="en-AU">
                <a:solidFill>
                  <a:schemeClr val="bg1"/>
                </a:solidFill>
              </a:rPr>
              <a:t>Arousal is the degree of stimulation or alertness present in a individual about to perform a given task. </a:t>
            </a:r>
          </a:p>
        </p:txBody>
      </p:sp>
      <p:pic>
        <p:nvPicPr>
          <p:cNvPr id="15" name="Picture 2">
            <a:hlinkClick r:id="" action="ppaction://hlinkshowjump?jump=firstslide"/>
            <a:extLst>
              <a:ext uri="{FF2B5EF4-FFF2-40B4-BE49-F238E27FC236}">
                <a16:creationId xmlns:a16="http://schemas.microsoft.com/office/drawing/2014/main" id="{E9DBCDEA-504B-4F4B-BEA4-07F85F4E9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hlinkClick r:id="rId6" action="ppaction://hlinksldjump"/>
            <a:extLst>
              <a:ext uri="{FF2B5EF4-FFF2-40B4-BE49-F238E27FC236}">
                <a16:creationId xmlns:a16="http://schemas.microsoft.com/office/drawing/2014/main" id="{7E3D8633-368C-BE45-AB70-612FA5307A32}"/>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7" name="Title 1">
            <a:extLst>
              <a:ext uri="{FF2B5EF4-FFF2-40B4-BE49-F238E27FC236}">
                <a16:creationId xmlns:a16="http://schemas.microsoft.com/office/drawing/2014/main" id="{F6F48AF7-DA30-BD41-BFFA-344DC0392B8C}"/>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Tree>
    <p:extLst>
      <p:ext uri="{BB962C8B-B14F-4D97-AF65-F5344CB8AC3E}">
        <p14:creationId xmlns:p14="http://schemas.microsoft.com/office/powerpoint/2010/main" val="167108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F8060FD-A7BE-7149-A77D-D48DA125EC07}"/>
              </a:ext>
            </a:extLst>
          </p:cNvPr>
          <p:cNvSpPr>
            <a:spLocks noGrp="1"/>
          </p:cNvSpPr>
          <p:nvPr>
            <p:ph type="ftr" sz="quarter" idx="11"/>
          </p:nvPr>
        </p:nvSpPr>
        <p:spPr>
          <a:xfrm>
            <a:off x="3028950" y="6485039"/>
            <a:ext cx="3086100" cy="365125"/>
          </a:xfrm>
        </p:spPr>
        <p:txBody>
          <a:bodyPr/>
          <a:lstStyle/>
          <a:p>
            <a:r>
              <a:rPr lang="en-US"/>
              <a:t>©PE STUDIES RESOURCES</a:t>
            </a:r>
          </a:p>
        </p:txBody>
      </p:sp>
      <p:sp>
        <p:nvSpPr>
          <p:cNvPr id="4" name="Slide Number Placeholder 3">
            <a:extLst>
              <a:ext uri="{FF2B5EF4-FFF2-40B4-BE49-F238E27FC236}">
                <a16:creationId xmlns:a16="http://schemas.microsoft.com/office/drawing/2014/main" id="{66778554-CAD3-8147-9E24-AE2153B47970}"/>
              </a:ext>
            </a:extLst>
          </p:cNvPr>
          <p:cNvSpPr>
            <a:spLocks noGrp="1"/>
          </p:cNvSpPr>
          <p:nvPr>
            <p:ph type="sldNum" sz="quarter" idx="12"/>
          </p:nvPr>
        </p:nvSpPr>
        <p:spPr/>
        <p:txBody>
          <a:bodyPr/>
          <a:lstStyle/>
          <a:p>
            <a:fld id="{77EF1805-3056-A44D-8D1C-083340B68C15}" type="slidenum">
              <a:rPr lang="en-US" smtClean="0"/>
              <a:t>14</a:t>
            </a:fld>
            <a:endParaRPr lang="en-US"/>
          </a:p>
        </p:txBody>
      </p:sp>
      <p:sp>
        <p:nvSpPr>
          <p:cNvPr id="8" name="Rectangle 7">
            <a:extLst>
              <a:ext uri="{FF2B5EF4-FFF2-40B4-BE49-F238E27FC236}">
                <a16:creationId xmlns:a16="http://schemas.microsoft.com/office/drawing/2014/main" id="{4AB40522-513E-BF44-A344-B11AF88F7D95}"/>
              </a:ext>
            </a:extLst>
          </p:cNvPr>
          <p:cNvSpPr/>
          <p:nvPr/>
        </p:nvSpPr>
        <p:spPr>
          <a:xfrm>
            <a:off x="556736" y="689753"/>
            <a:ext cx="8130214" cy="646331"/>
          </a:xfrm>
          <a:prstGeom prst="rect">
            <a:avLst/>
          </a:prstGeom>
          <a:solidFill>
            <a:srgbClr val="7030A0"/>
          </a:solidFill>
          <a:ln w="19050">
            <a:solidFill>
              <a:schemeClr val="bg1"/>
            </a:solidFill>
          </a:ln>
        </p:spPr>
        <p:txBody>
          <a:bodyPr wrap="square">
            <a:spAutoFit/>
          </a:bodyPr>
          <a:lstStyle/>
          <a:p>
            <a:r>
              <a:rPr lang="en-AU">
                <a:solidFill>
                  <a:schemeClr val="bg1"/>
                </a:solidFill>
              </a:rPr>
              <a:t>The arousal continuum is used to show the range of states present in a performer, ranging from under-aroused to over-aroused</a:t>
            </a:r>
          </a:p>
        </p:txBody>
      </p:sp>
      <p:graphicFrame>
        <p:nvGraphicFramePr>
          <p:cNvPr id="9" name="Diagram 8">
            <a:extLst>
              <a:ext uri="{FF2B5EF4-FFF2-40B4-BE49-F238E27FC236}">
                <a16:creationId xmlns:a16="http://schemas.microsoft.com/office/drawing/2014/main" id="{5A0E101D-174F-1B4D-B078-F0B566FA9F89}"/>
              </a:ext>
            </a:extLst>
          </p:cNvPr>
          <p:cNvGraphicFramePr/>
          <p:nvPr/>
        </p:nvGraphicFramePr>
        <p:xfrm>
          <a:off x="1892746" y="1567034"/>
          <a:ext cx="6794204" cy="46551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Up-Down Arrow 9">
            <a:extLst>
              <a:ext uri="{FF2B5EF4-FFF2-40B4-BE49-F238E27FC236}">
                <a16:creationId xmlns:a16="http://schemas.microsoft.com/office/drawing/2014/main" id="{2A08CEE0-5141-0344-AB6B-A8705DCFAA6C}"/>
              </a:ext>
            </a:extLst>
          </p:cNvPr>
          <p:cNvSpPr/>
          <p:nvPr/>
        </p:nvSpPr>
        <p:spPr>
          <a:xfrm>
            <a:off x="915656" y="1567034"/>
            <a:ext cx="584791" cy="46870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F5C991-3835-9841-A2A2-04E8EC9E3AA0}"/>
              </a:ext>
            </a:extLst>
          </p:cNvPr>
          <p:cNvSpPr txBox="1"/>
          <p:nvPr/>
        </p:nvSpPr>
        <p:spPr>
          <a:xfrm rot="16200000">
            <a:off x="408136" y="2231762"/>
            <a:ext cx="1599832" cy="369332"/>
          </a:xfrm>
          <a:prstGeom prst="rect">
            <a:avLst/>
          </a:prstGeom>
          <a:noFill/>
        </p:spPr>
        <p:txBody>
          <a:bodyPr wrap="square" rtlCol="0">
            <a:spAutoFit/>
          </a:bodyPr>
          <a:lstStyle/>
          <a:p>
            <a:r>
              <a:rPr lang="en-US">
                <a:solidFill>
                  <a:schemeClr val="bg1"/>
                </a:solidFill>
              </a:rPr>
              <a:t>Under aroused</a:t>
            </a:r>
          </a:p>
        </p:txBody>
      </p:sp>
      <p:sp>
        <p:nvSpPr>
          <p:cNvPr id="12" name="TextBox 11">
            <a:extLst>
              <a:ext uri="{FF2B5EF4-FFF2-40B4-BE49-F238E27FC236}">
                <a16:creationId xmlns:a16="http://schemas.microsoft.com/office/drawing/2014/main" id="{CDF7AF34-990B-EC4C-88C0-B25A467C3398}"/>
              </a:ext>
            </a:extLst>
          </p:cNvPr>
          <p:cNvSpPr txBox="1"/>
          <p:nvPr/>
        </p:nvSpPr>
        <p:spPr>
          <a:xfrm rot="16200000">
            <a:off x="422167" y="5163163"/>
            <a:ext cx="1599832" cy="369332"/>
          </a:xfrm>
          <a:prstGeom prst="rect">
            <a:avLst/>
          </a:prstGeom>
          <a:noFill/>
        </p:spPr>
        <p:txBody>
          <a:bodyPr wrap="square" rtlCol="0">
            <a:spAutoFit/>
          </a:bodyPr>
          <a:lstStyle/>
          <a:p>
            <a:r>
              <a:rPr lang="en-US">
                <a:solidFill>
                  <a:schemeClr val="bg1"/>
                </a:solidFill>
              </a:rPr>
              <a:t>Over aroused</a:t>
            </a:r>
          </a:p>
        </p:txBody>
      </p:sp>
      <p:pic>
        <p:nvPicPr>
          <p:cNvPr id="13" name="Picture 2">
            <a:hlinkClick r:id="" action="ppaction://hlinkshowjump?jump=firstslide"/>
            <a:extLst>
              <a:ext uri="{FF2B5EF4-FFF2-40B4-BE49-F238E27FC236}">
                <a16:creationId xmlns:a16="http://schemas.microsoft.com/office/drawing/2014/main" id="{4EF04BF9-4B00-9C45-9D50-5D999074B2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hlinkClick r:id="rId8" action="ppaction://hlinksldjump"/>
            <a:extLst>
              <a:ext uri="{FF2B5EF4-FFF2-40B4-BE49-F238E27FC236}">
                <a16:creationId xmlns:a16="http://schemas.microsoft.com/office/drawing/2014/main" id="{79C3D06B-D520-4A4F-9ACC-422C61856BC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5" name="Title 1">
            <a:extLst>
              <a:ext uri="{FF2B5EF4-FFF2-40B4-BE49-F238E27FC236}">
                <a16:creationId xmlns:a16="http://schemas.microsoft.com/office/drawing/2014/main" id="{EF7928F3-670F-EF4B-805C-EA6C82FCCDD0}"/>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Tree>
    <p:extLst>
      <p:ext uri="{BB962C8B-B14F-4D97-AF65-F5344CB8AC3E}">
        <p14:creationId xmlns:p14="http://schemas.microsoft.com/office/powerpoint/2010/main" val="332962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animBg="1"/>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14" name="TextBox 13">
            <a:extLst>
              <a:ext uri="{FF2B5EF4-FFF2-40B4-BE49-F238E27FC236}">
                <a16:creationId xmlns:a16="http://schemas.microsoft.com/office/drawing/2014/main" id="{2A8D0B05-6CBD-476E-9C81-ED0E03A408AA}"/>
              </a:ext>
            </a:extLst>
          </p:cNvPr>
          <p:cNvSpPr txBox="1"/>
          <p:nvPr/>
        </p:nvSpPr>
        <p:spPr>
          <a:xfrm>
            <a:off x="219889" y="870486"/>
            <a:ext cx="5585487" cy="5109091"/>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AU"/>
              <a:t>An</a:t>
            </a:r>
            <a:r>
              <a:rPr lang="en-AU">
                <a:solidFill>
                  <a:schemeClr val="tx1"/>
                </a:solidFill>
              </a:rPr>
              <a:t> </a:t>
            </a:r>
            <a:r>
              <a:rPr lang="en-AU" b="1" u="sng">
                <a:solidFill>
                  <a:srgbClr val="FF0000"/>
                </a:solidFill>
              </a:rPr>
              <a:t>optimally aroused</a:t>
            </a:r>
            <a:r>
              <a:rPr lang="en-AU" b="1">
                <a:solidFill>
                  <a:srgbClr val="FF0000"/>
                </a:solidFill>
              </a:rPr>
              <a:t> </a:t>
            </a:r>
            <a:r>
              <a:rPr lang="en-AU"/>
              <a:t>performer attends only to relevant stimuli in the environment and can shift their attention quickly to meet the needs of the situation.</a:t>
            </a:r>
          </a:p>
          <a:p>
            <a:endParaRPr lang="en-AU" sz="1000"/>
          </a:p>
          <a:p>
            <a:r>
              <a:rPr lang="en-AU"/>
              <a:t>An </a:t>
            </a:r>
            <a:r>
              <a:rPr lang="en-AU" b="1" u="sng">
                <a:solidFill>
                  <a:srgbClr val="FF0000"/>
                </a:solidFill>
              </a:rPr>
              <a:t>under aroused</a:t>
            </a:r>
            <a:r>
              <a:rPr lang="en-AU">
                <a:solidFill>
                  <a:srgbClr val="FF0000"/>
                </a:solidFill>
              </a:rPr>
              <a:t> </a:t>
            </a:r>
            <a:r>
              <a:rPr lang="en-AU"/>
              <a:t>performer lacks the intensity to attend to all the relevant stimuli in the environment and their attention is focused on other non-relevant thoughts which detracts from their performance.</a:t>
            </a:r>
          </a:p>
          <a:p>
            <a:pPr marL="285750" indent="-285750">
              <a:buFont typeface="Cambria Math" panose="02040503050406030204" pitchFamily="18" charset="0"/>
              <a:buChar char="⎯"/>
            </a:pPr>
            <a:r>
              <a:rPr lang="en-AU"/>
              <a:t>e.g. a bored slips fielder in cricket who is thinking about going clubbing instead of concentrating on the game will probably drop the next catch that comes his way</a:t>
            </a:r>
          </a:p>
          <a:p>
            <a:endParaRPr lang="en-GB" sz="1000"/>
          </a:p>
          <a:p>
            <a:r>
              <a:rPr lang="en-AU"/>
              <a:t>An </a:t>
            </a:r>
            <a:r>
              <a:rPr lang="en-AU" b="1" u="sng">
                <a:solidFill>
                  <a:srgbClr val="FF0000"/>
                </a:solidFill>
              </a:rPr>
              <a:t>over aroused</a:t>
            </a:r>
            <a:r>
              <a:rPr lang="en-AU" b="1">
                <a:solidFill>
                  <a:srgbClr val="FF0000"/>
                </a:solidFill>
              </a:rPr>
              <a:t> </a:t>
            </a:r>
            <a:r>
              <a:rPr lang="en-AU"/>
              <a:t>performer has a decreased ability to shift their attentional focus. Athletes in this state often have narrow internally focused attention therefore can miss important cues in the environment. </a:t>
            </a:r>
          </a:p>
          <a:p>
            <a:pPr marL="285750" indent="-285750">
              <a:buFont typeface="Cambria Math" panose="02040503050406030204" pitchFamily="18" charset="0"/>
              <a:buChar char="⎯"/>
            </a:pPr>
            <a:r>
              <a:rPr lang="en-AU"/>
              <a:t>e.g. does not spot an unmarked player in a scoring position</a:t>
            </a:r>
          </a:p>
        </p:txBody>
      </p:sp>
      <p:sp>
        <p:nvSpPr>
          <p:cNvPr id="18" name="Rectangle 17">
            <a:extLst>
              <a:ext uri="{FF2B5EF4-FFF2-40B4-BE49-F238E27FC236}">
                <a16:creationId xmlns:a16="http://schemas.microsoft.com/office/drawing/2014/main" id="{2412A141-332E-8841-B187-2BF6CB10CF01}"/>
              </a:ext>
            </a:extLst>
          </p:cNvPr>
          <p:cNvSpPr/>
          <p:nvPr/>
        </p:nvSpPr>
        <p:spPr>
          <a:xfrm>
            <a:off x="6225017" y="5724090"/>
            <a:ext cx="2835164" cy="184666"/>
          </a:xfrm>
          <a:prstGeom prst="rect">
            <a:avLst/>
          </a:prstGeom>
        </p:spPr>
        <p:txBody>
          <a:bodyPr wrap="square">
            <a:spAutoFit/>
          </a:bodyPr>
          <a:lstStyle/>
          <a:p>
            <a:pPr algn="r"/>
            <a:r>
              <a:rPr lang="en-AU" sz="600"/>
              <a:t>https://www.flickr.com/photos/naparazzi/2927067231</a:t>
            </a:r>
          </a:p>
        </p:txBody>
      </p:sp>
      <p:pic>
        <p:nvPicPr>
          <p:cNvPr id="10" name="Picture 2">
            <a:hlinkClick r:id="" action="ppaction://hlinkshowjump?jump=firstslide"/>
            <a:extLst>
              <a:ext uri="{FF2B5EF4-FFF2-40B4-BE49-F238E27FC236}">
                <a16:creationId xmlns:a16="http://schemas.microsoft.com/office/drawing/2014/main" id="{E6CE9505-C6F9-084B-B996-914A025E9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3" action="ppaction://hlinksldjump"/>
            <a:extLst>
              <a:ext uri="{FF2B5EF4-FFF2-40B4-BE49-F238E27FC236}">
                <a16:creationId xmlns:a16="http://schemas.microsoft.com/office/drawing/2014/main" id="{C4860EA8-7903-FC4F-BBA4-B62878FB24BE}"/>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itle 1">
            <a:extLst>
              <a:ext uri="{FF2B5EF4-FFF2-40B4-BE49-F238E27FC236}">
                <a16:creationId xmlns:a16="http://schemas.microsoft.com/office/drawing/2014/main" id="{4E86C38E-1102-D64A-9F40-B0CA79F6E462}"/>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Tree>
    <p:extLst>
      <p:ext uri="{BB962C8B-B14F-4D97-AF65-F5344CB8AC3E}">
        <p14:creationId xmlns:p14="http://schemas.microsoft.com/office/powerpoint/2010/main" val="8170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553200" y="6463898"/>
            <a:ext cx="2133600" cy="365125"/>
          </a:xfrm>
        </p:spPr>
        <p:txBody>
          <a:bodyPr/>
          <a:lstStyle/>
          <a:p>
            <a:fld id="{B6F15528-21DE-4FAA-801E-634DDDAF4B2B}" type="slidenum">
              <a:rPr lang="en-US" smtClean="0"/>
              <a:pPr/>
              <a:t>16</a:t>
            </a:fld>
            <a:endParaRPr lang="en-US"/>
          </a:p>
        </p:txBody>
      </p:sp>
      <p:sp>
        <p:nvSpPr>
          <p:cNvPr id="9" name="TextBox 8">
            <a:extLst>
              <a:ext uri="{FF2B5EF4-FFF2-40B4-BE49-F238E27FC236}">
                <a16:creationId xmlns:a16="http://schemas.microsoft.com/office/drawing/2014/main" id="{486E8018-B1BD-4255-8A72-F24DDA384481}"/>
              </a:ext>
            </a:extLst>
          </p:cNvPr>
          <p:cNvSpPr txBox="1"/>
          <p:nvPr/>
        </p:nvSpPr>
        <p:spPr>
          <a:xfrm>
            <a:off x="3001990" y="2646838"/>
            <a:ext cx="3143250" cy="341632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a:spAutoFit/>
          </a:bodyPr>
          <a:lstStyle/>
          <a:p>
            <a:pPr algn="ctr" fontAlgn="auto">
              <a:spcBef>
                <a:spcPts val="0"/>
              </a:spcBef>
              <a:spcAft>
                <a:spcPts val="0"/>
              </a:spcAft>
              <a:defRPr/>
            </a:pPr>
            <a:r>
              <a:rPr lang="en-US">
                <a:solidFill>
                  <a:schemeClr val="bg1"/>
                </a:solidFill>
              </a:rPr>
              <a:t>A performer at their optimal arousal level has an increased likelihood of a successful performance.</a:t>
            </a:r>
          </a:p>
          <a:p>
            <a:pPr algn="ctr" fontAlgn="auto">
              <a:spcBef>
                <a:spcPts val="0"/>
              </a:spcBef>
              <a:spcAft>
                <a:spcPts val="0"/>
              </a:spcAft>
              <a:defRPr/>
            </a:pPr>
            <a:endParaRPr lang="en-US">
              <a:solidFill>
                <a:schemeClr val="bg1"/>
              </a:solidFill>
            </a:endParaRPr>
          </a:p>
          <a:p>
            <a:pPr algn="ctr" fontAlgn="auto">
              <a:spcBef>
                <a:spcPts val="0"/>
              </a:spcBef>
              <a:spcAft>
                <a:spcPts val="0"/>
              </a:spcAft>
              <a:defRPr/>
            </a:pPr>
            <a:endParaRPr lang="en-US">
              <a:solidFill>
                <a:schemeClr val="bg1"/>
              </a:solidFill>
            </a:endParaRPr>
          </a:p>
          <a:p>
            <a:pPr algn="ctr" fontAlgn="auto">
              <a:spcBef>
                <a:spcPts val="0"/>
              </a:spcBef>
              <a:spcAft>
                <a:spcPts val="0"/>
              </a:spcAft>
              <a:defRPr/>
            </a:pPr>
            <a:endParaRPr lang="en-US">
              <a:solidFill>
                <a:schemeClr val="bg1"/>
              </a:solidFill>
            </a:endParaRPr>
          </a:p>
          <a:p>
            <a:pPr algn="ctr" fontAlgn="auto">
              <a:spcBef>
                <a:spcPts val="0"/>
              </a:spcBef>
              <a:spcAft>
                <a:spcPts val="0"/>
              </a:spcAft>
              <a:defRPr/>
            </a:pPr>
            <a:endParaRPr lang="en-US">
              <a:solidFill>
                <a:schemeClr val="bg1"/>
              </a:solidFill>
            </a:endParaRPr>
          </a:p>
          <a:p>
            <a:pPr algn="ctr" fontAlgn="auto">
              <a:spcBef>
                <a:spcPts val="0"/>
              </a:spcBef>
              <a:spcAft>
                <a:spcPts val="0"/>
              </a:spcAft>
              <a:defRPr/>
            </a:pPr>
            <a:endParaRPr lang="en-US">
              <a:solidFill>
                <a:schemeClr val="bg1"/>
              </a:solidFill>
            </a:endParaRPr>
          </a:p>
          <a:p>
            <a:pPr algn="ctr" fontAlgn="auto">
              <a:spcBef>
                <a:spcPts val="0"/>
              </a:spcBef>
              <a:spcAft>
                <a:spcPts val="0"/>
              </a:spcAft>
              <a:defRPr/>
            </a:pPr>
            <a:r>
              <a:rPr lang="en-US">
                <a:solidFill>
                  <a:schemeClr val="bg1"/>
                </a:solidFill>
              </a:rPr>
              <a:t>Over aroused or under aroused performers do not produce optimal levels of performance.</a:t>
            </a:r>
          </a:p>
        </p:txBody>
      </p:sp>
      <p:sp>
        <p:nvSpPr>
          <p:cNvPr id="10" name="Rectangle 3">
            <a:extLst>
              <a:ext uri="{FF2B5EF4-FFF2-40B4-BE49-F238E27FC236}">
                <a16:creationId xmlns:a16="http://schemas.microsoft.com/office/drawing/2014/main" id="{33BFA4FF-6684-467F-9298-BC08D4C871B9}"/>
              </a:ext>
            </a:extLst>
          </p:cNvPr>
          <p:cNvSpPr>
            <a:spLocks noChangeArrowheads="1"/>
          </p:cNvSpPr>
          <p:nvPr/>
        </p:nvSpPr>
        <p:spPr bwMode="auto">
          <a:xfrm>
            <a:off x="328613" y="1084183"/>
            <a:ext cx="8358187" cy="1077218"/>
          </a:xfrm>
          <a:prstGeom prst="rect">
            <a:avLst/>
          </a:prstGeom>
          <a:ln>
            <a:solidFill>
              <a:srgbClr val="00B0F0"/>
            </a:solidFill>
            <a:headEnd/>
            <a:tailEnd/>
          </a:ln>
        </p:spPr>
        <p:style>
          <a:lnRef idx="2">
            <a:schemeClr val="accent3"/>
          </a:lnRef>
          <a:fillRef idx="1">
            <a:schemeClr val="lt1"/>
          </a:fillRef>
          <a:effectRef idx="0">
            <a:schemeClr val="accent3"/>
          </a:effectRef>
          <a:fontRef idx="minor">
            <a:schemeClr val="dk1"/>
          </a:fontRef>
        </p:style>
        <p:txBody>
          <a:bodyPr>
            <a:spAutoFit/>
          </a:bodyPr>
          <a:lstStyle/>
          <a:p>
            <a:r>
              <a:rPr lang="en-AU">
                <a:latin typeface="Calibri" pitchFamily="34" charset="0"/>
              </a:rPr>
              <a:t>When athletes perform at their optimal arousal level, they are able to concentrate specifically on the demands of the task without becoming either over or under aroused.  </a:t>
            </a:r>
          </a:p>
          <a:p>
            <a:endParaRPr lang="en-AU" sz="1000">
              <a:latin typeface="Calibri" pitchFamily="34" charset="0"/>
            </a:endParaRPr>
          </a:p>
          <a:p>
            <a:r>
              <a:rPr lang="en-AU">
                <a:latin typeface="Calibri" pitchFamily="34" charset="0"/>
              </a:rPr>
              <a:t>Athletes performing at this level are said to be in “The Zone” or "Flow State”.</a:t>
            </a:r>
            <a:endParaRPr lang="en-US">
              <a:latin typeface="Calibri" pitchFamily="34" charset="0"/>
            </a:endParaRPr>
          </a:p>
        </p:txBody>
      </p:sp>
      <p:pic>
        <p:nvPicPr>
          <p:cNvPr id="14" name="Picture 7" descr="Commonwealth Games 2006, Melbourne by Foraggio Fotographic.">
            <a:extLst>
              <a:ext uri="{FF2B5EF4-FFF2-40B4-BE49-F238E27FC236}">
                <a16:creationId xmlns:a16="http://schemas.microsoft.com/office/drawing/2014/main" id="{02D1E7D5-F29B-4E86-8A09-38A4DB1200FB}"/>
              </a:ext>
            </a:extLst>
          </p:cNvPr>
          <p:cNvPicPr>
            <a:picLocks noChangeAspect="1" noChangeArrowheads="1"/>
          </p:cNvPicPr>
          <p:nvPr/>
        </p:nvPicPr>
        <p:blipFill>
          <a:blip r:embed="rId2" cstate="print"/>
          <a:srcRect/>
          <a:stretch>
            <a:fillRect/>
          </a:stretch>
        </p:blipFill>
        <p:spPr bwMode="auto">
          <a:xfrm>
            <a:off x="573115" y="2646838"/>
            <a:ext cx="2428875" cy="3500438"/>
          </a:xfrm>
          <a:prstGeom prst="rect">
            <a:avLst/>
          </a:prstGeom>
          <a:noFill/>
          <a:ln w="9525">
            <a:noFill/>
            <a:miter lim="800000"/>
            <a:headEnd/>
            <a:tailEnd/>
          </a:ln>
        </p:spPr>
      </p:pic>
      <p:sp>
        <p:nvSpPr>
          <p:cNvPr id="15" name="Rectangle 1">
            <a:extLst>
              <a:ext uri="{FF2B5EF4-FFF2-40B4-BE49-F238E27FC236}">
                <a16:creationId xmlns:a16="http://schemas.microsoft.com/office/drawing/2014/main" id="{E33774BD-919B-4A90-9AF6-258CE2EC576D}"/>
              </a:ext>
            </a:extLst>
          </p:cNvPr>
          <p:cNvSpPr>
            <a:spLocks noChangeArrowheads="1"/>
          </p:cNvSpPr>
          <p:nvPr/>
        </p:nvSpPr>
        <p:spPr bwMode="auto">
          <a:xfrm>
            <a:off x="1428784" y="6117113"/>
            <a:ext cx="2324367" cy="215444"/>
          </a:xfrm>
          <a:prstGeom prst="rect">
            <a:avLst/>
          </a:prstGeom>
          <a:noFill/>
          <a:ln w="9525">
            <a:noFill/>
            <a:miter lim="800000"/>
            <a:headEnd/>
            <a:tailEnd/>
          </a:ln>
        </p:spPr>
        <p:txBody>
          <a:bodyPr wrap="square" anchor="ctr">
            <a:spAutoFit/>
          </a:bodyPr>
          <a:lstStyle/>
          <a:p>
            <a:r>
              <a:rPr lang="en-US" sz="600">
                <a:latin typeface="Calibri" pitchFamily="34" charset="0"/>
                <a:ea typeface="Calibri" pitchFamily="34" charset="0"/>
                <a:cs typeface="Times New Roman" pitchFamily="18" charset="0"/>
              </a:rPr>
              <a:t>www.flickr.com/photos/foraggio/120235312</a:t>
            </a:r>
            <a:r>
              <a:rPr lang="en-US" sz="800">
                <a:latin typeface="Calibri" pitchFamily="34" charset="0"/>
                <a:ea typeface="Calibri" pitchFamily="34" charset="0"/>
                <a:cs typeface="Times New Roman" pitchFamily="18" charset="0"/>
              </a:rPr>
              <a:t>/</a:t>
            </a:r>
            <a:endParaRPr lang="en-US" sz="800">
              <a:ea typeface="Calibri" pitchFamily="34" charset="0"/>
              <a:cs typeface="Arial" charset="0"/>
            </a:endParaRPr>
          </a:p>
        </p:txBody>
      </p:sp>
      <p:pic>
        <p:nvPicPr>
          <p:cNvPr id="18" name="Picture 8" descr="Tennis Player Serena Williams by Rafael Amado Deras.">
            <a:extLst>
              <a:ext uri="{FF2B5EF4-FFF2-40B4-BE49-F238E27FC236}">
                <a16:creationId xmlns:a16="http://schemas.microsoft.com/office/drawing/2014/main" id="{3C154361-AAA9-4331-82AC-B7B7B12C5E12}"/>
              </a:ext>
            </a:extLst>
          </p:cNvPr>
          <p:cNvPicPr>
            <a:picLocks noChangeAspect="1" noChangeArrowheads="1"/>
          </p:cNvPicPr>
          <p:nvPr/>
        </p:nvPicPr>
        <p:blipFill>
          <a:blip r:embed="rId3" cstate="print"/>
          <a:srcRect/>
          <a:stretch>
            <a:fillRect/>
          </a:stretch>
        </p:blipFill>
        <p:spPr bwMode="auto">
          <a:xfrm>
            <a:off x="6145240" y="2646838"/>
            <a:ext cx="2071687" cy="3500438"/>
          </a:xfrm>
          <a:prstGeom prst="rect">
            <a:avLst/>
          </a:prstGeom>
          <a:noFill/>
          <a:ln w="9525">
            <a:noFill/>
            <a:miter lim="800000"/>
            <a:headEnd/>
            <a:tailEnd/>
          </a:ln>
        </p:spPr>
      </p:pic>
      <p:sp>
        <p:nvSpPr>
          <p:cNvPr id="19" name="Rectangle 18">
            <a:extLst>
              <a:ext uri="{FF2B5EF4-FFF2-40B4-BE49-F238E27FC236}">
                <a16:creationId xmlns:a16="http://schemas.microsoft.com/office/drawing/2014/main" id="{C60CBFDA-9E1D-4E06-B0C8-B6F65319A805}"/>
              </a:ext>
            </a:extLst>
          </p:cNvPr>
          <p:cNvSpPr/>
          <p:nvPr/>
        </p:nvSpPr>
        <p:spPr>
          <a:xfrm>
            <a:off x="5669215" y="6147276"/>
            <a:ext cx="2547712" cy="184666"/>
          </a:xfrm>
          <a:prstGeom prst="rect">
            <a:avLst/>
          </a:prstGeom>
        </p:spPr>
        <p:txBody>
          <a:bodyPr wrap="square">
            <a:spAutoFit/>
          </a:bodyPr>
          <a:lstStyle/>
          <a:p>
            <a:pPr algn="r" fontAlgn="auto">
              <a:spcBef>
                <a:spcPts val="0"/>
              </a:spcBef>
              <a:spcAft>
                <a:spcPts val="0"/>
              </a:spcAft>
              <a:defRPr/>
            </a:pPr>
            <a:r>
              <a:rPr lang="en-US" sz="600">
                <a:latin typeface="+mn-lt"/>
              </a:rPr>
              <a:t>www.flickr.com/photos/rafamado/2669830143/</a:t>
            </a:r>
          </a:p>
        </p:txBody>
      </p:sp>
      <p:pic>
        <p:nvPicPr>
          <p:cNvPr id="16" name="Picture 2">
            <a:hlinkClick r:id="" action="ppaction://hlinkshowjump?jump=firstslide"/>
            <a:extLst>
              <a:ext uri="{FF2B5EF4-FFF2-40B4-BE49-F238E27FC236}">
                <a16:creationId xmlns:a16="http://schemas.microsoft.com/office/drawing/2014/main" id="{9019BB6C-76BA-BC4F-9996-C235C345B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hlinkClick r:id="rId5" action="ppaction://hlinksldjump"/>
            <a:extLst>
              <a:ext uri="{FF2B5EF4-FFF2-40B4-BE49-F238E27FC236}">
                <a16:creationId xmlns:a16="http://schemas.microsoft.com/office/drawing/2014/main" id="{8A48B070-E0ED-9742-94AB-DFFE861B606C}"/>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1" name="Title 1">
            <a:extLst>
              <a:ext uri="{FF2B5EF4-FFF2-40B4-BE49-F238E27FC236}">
                <a16:creationId xmlns:a16="http://schemas.microsoft.com/office/drawing/2014/main" id="{BBB94407-AE5C-BD4A-9BC6-ABF5E3F9AAE0}"/>
              </a:ext>
            </a:extLst>
          </p:cNvPr>
          <p:cNvSpPr>
            <a:spLocks noGrp="1"/>
          </p:cNvSpPr>
          <p:nvPr>
            <p:ph type="title"/>
          </p:nvPr>
        </p:nvSpPr>
        <p:spPr>
          <a:xfrm>
            <a:off x="0" y="0"/>
            <a:ext cx="9144000" cy="457955"/>
          </a:xfr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MENTAL SKILLS </a:t>
            </a:r>
            <a:r>
              <a:rPr lang="en-US" sz="2400" b="1" dirty="0">
                <a:solidFill>
                  <a:schemeClr val="bg1"/>
                </a:solidFill>
              </a:rPr>
              <a:t>–</a:t>
            </a:r>
            <a:r>
              <a:rPr lang="en-GB" sz="2400" b="1" dirty="0"/>
              <a:t> AROUSAL</a:t>
            </a:r>
          </a:p>
        </p:txBody>
      </p:sp>
    </p:spTree>
    <p:extLst>
      <p:ext uri="{BB962C8B-B14F-4D97-AF65-F5344CB8AC3E}">
        <p14:creationId xmlns:p14="http://schemas.microsoft.com/office/powerpoint/2010/main" val="2358603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7" name="TextBox 17">
            <a:extLst>
              <a:ext uri="{FF2B5EF4-FFF2-40B4-BE49-F238E27FC236}">
                <a16:creationId xmlns:a16="http://schemas.microsoft.com/office/drawing/2014/main" id="{21E51BC4-B9F9-43B5-9663-B5EDFE05B6AE}"/>
              </a:ext>
            </a:extLst>
          </p:cNvPr>
          <p:cNvSpPr txBox="1">
            <a:spLocks noChangeArrowheads="1"/>
          </p:cNvSpPr>
          <p:nvPr/>
        </p:nvSpPr>
        <p:spPr bwMode="auto">
          <a:xfrm>
            <a:off x="5480216" y="1838622"/>
            <a:ext cx="2961825" cy="923330"/>
          </a:xfrm>
          <a:prstGeom prst="rect">
            <a:avLst/>
          </a:prstGeom>
          <a:solidFill>
            <a:srgbClr val="92D050"/>
          </a:solidFill>
          <a:ln w="9525">
            <a:noFill/>
            <a:miter lim="800000"/>
            <a:headEnd/>
            <a:tailEnd/>
          </a:ln>
        </p:spPr>
        <p:txBody>
          <a:bodyPr wrap="square">
            <a:spAutoFit/>
          </a:bodyPr>
          <a:lstStyle/>
          <a:p>
            <a:pPr algn="ctr"/>
            <a:r>
              <a:rPr lang="en-US" b="1"/>
              <a:t>Optimal Performance and optimal arousal occurs at this point of the curve</a:t>
            </a:r>
          </a:p>
        </p:txBody>
      </p:sp>
      <p:sp>
        <p:nvSpPr>
          <p:cNvPr id="10" name="TextBox 20">
            <a:extLst>
              <a:ext uri="{FF2B5EF4-FFF2-40B4-BE49-F238E27FC236}">
                <a16:creationId xmlns:a16="http://schemas.microsoft.com/office/drawing/2014/main" id="{ED564F9D-33CD-4301-BA5F-5521A2BA0D9B}"/>
              </a:ext>
            </a:extLst>
          </p:cNvPr>
          <p:cNvSpPr txBox="1">
            <a:spLocks noChangeArrowheads="1"/>
          </p:cNvSpPr>
          <p:nvPr/>
        </p:nvSpPr>
        <p:spPr bwMode="auto">
          <a:xfrm>
            <a:off x="4159314" y="5799759"/>
            <a:ext cx="891078" cy="36933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spAutoFit/>
          </a:bodyPr>
          <a:lstStyle/>
          <a:p>
            <a:pPr fontAlgn="auto">
              <a:spcBef>
                <a:spcPts val="0"/>
              </a:spcBef>
              <a:spcAft>
                <a:spcPts val="0"/>
              </a:spcAft>
              <a:defRPr/>
            </a:pPr>
            <a:r>
              <a:rPr lang="en-US"/>
              <a:t>Arousal</a:t>
            </a:r>
          </a:p>
        </p:txBody>
      </p:sp>
      <p:sp>
        <p:nvSpPr>
          <p:cNvPr id="14" name="TextBox 21">
            <a:extLst>
              <a:ext uri="{FF2B5EF4-FFF2-40B4-BE49-F238E27FC236}">
                <a16:creationId xmlns:a16="http://schemas.microsoft.com/office/drawing/2014/main" id="{F9714652-4E51-4996-B8C4-42593E5E8649}"/>
              </a:ext>
            </a:extLst>
          </p:cNvPr>
          <p:cNvSpPr txBox="1">
            <a:spLocks noChangeArrowheads="1"/>
          </p:cNvSpPr>
          <p:nvPr/>
        </p:nvSpPr>
        <p:spPr bwMode="auto">
          <a:xfrm rot="5400000">
            <a:off x="958342" y="3321836"/>
            <a:ext cx="461665" cy="1571633"/>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vert="vert270" wrap="square">
            <a:spAutoFit/>
          </a:bodyPr>
          <a:lstStyle/>
          <a:p>
            <a:pPr fontAlgn="auto">
              <a:spcBef>
                <a:spcPts val="0"/>
              </a:spcBef>
              <a:spcAft>
                <a:spcPts val="0"/>
              </a:spcAft>
              <a:defRPr/>
            </a:pPr>
            <a:r>
              <a:rPr lang="en-US"/>
              <a:t>Performance</a:t>
            </a:r>
          </a:p>
        </p:txBody>
      </p:sp>
      <p:cxnSp>
        <p:nvCxnSpPr>
          <p:cNvPr id="15" name="Straight Arrow Connector 14">
            <a:extLst>
              <a:ext uri="{FF2B5EF4-FFF2-40B4-BE49-F238E27FC236}">
                <a16:creationId xmlns:a16="http://schemas.microsoft.com/office/drawing/2014/main" id="{B2E984C8-3C10-4AB9-BFC0-96BDFB1E102B}"/>
              </a:ext>
            </a:extLst>
          </p:cNvPr>
          <p:cNvCxnSpPr>
            <a:cxnSpLocks/>
            <a:stCxn id="7" idx="1"/>
          </p:cNvCxnSpPr>
          <p:nvPr/>
        </p:nvCxnSpPr>
        <p:spPr>
          <a:xfrm flipH="1">
            <a:off x="4783304" y="2300287"/>
            <a:ext cx="696912" cy="436859"/>
          </a:xfrm>
          <a:prstGeom prst="straightConnector1">
            <a:avLst/>
          </a:prstGeom>
          <a:ln w="50800">
            <a:solidFill>
              <a:srgbClr val="92D050"/>
            </a:solidFill>
            <a:tailEnd type="arrow"/>
          </a:ln>
        </p:spPr>
        <p:style>
          <a:lnRef idx="2">
            <a:schemeClr val="dk1"/>
          </a:lnRef>
          <a:fillRef idx="0">
            <a:schemeClr val="dk1"/>
          </a:fillRef>
          <a:effectRef idx="1">
            <a:schemeClr val="dk1"/>
          </a:effectRef>
          <a:fontRef idx="minor">
            <a:schemeClr val="tx1"/>
          </a:fontRef>
        </p:style>
      </p:cxnSp>
      <p:sp>
        <p:nvSpPr>
          <p:cNvPr id="16" name="Rectangle 14">
            <a:extLst>
              <a:ext uri="{FF2B5EF4-FFF2-40B4-BE49-F238E27FC236}">
                <a16:creationId xmlns:a16="http://schemas.microsoft.com/office/drawing/2014/main" id="{FDA5DA6B-3C24-4E79-9C7E-4704B8B3576F}"/>
              </a:ext>
            </a:extLst>
          </p:cNvPr>
          <p:cNvSpPr>
            <a:spLocks noChangeArrowheads="1"/>
          </p:cNvSpPr>
          <p:nvPr/>
        </p:nvSpPr>
        <p:spPr bwMode="auto">
          <a:xfrm>
            <a:off x="152400" y="810724"/>
            <a:ext cx="8809077" cy="369332"/>
          </a:xfrm>
          <a:prstGeom prst="rect">
            <a:avLst/>
          </a:prstGeom>
          <a:solidFill>
            <a:srgbClr val="7030A0"/>
          </a:solid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AU" dirty="0">
                <a:solidFill>
                  <a:schemeClr val="bg1"/>
                </a:solidFill>
                <a:latin typeface="Calibri" pitchFamily="34" charset="0"/>
              </a:rPr>
              <a:t>The “Inverted U hypothesis” shows the relationship between arousal and performance</a:t>
            </a:r>
            <a:endParaRPr lang="en-US" dirty="0">
              <a:solidFill>
                <a:schemeClr val="bg1"/>
              </a:solidFill>
              <a:latin typeface="Calibri" pitchFamily="34" charset="0"/>
            </a:endParaRPr>
          </a:p>
        </p:txBody>
      </p:sp>
      <p:sp>
        <p:nvSpPr>
          <p:cNvPr id="17" name="Freeform 16">
            <a:extLst>
              <a:ext uri="{FF2B5EF4-FFF2-40B4-BE49-F238E27FC236}">
                <a16:creationId xmlns:a16="http://schemas.microsoft.com/office/drawing/2014/main" id="{03EC41AD-33FD-4147-A2A1-E05D45088B3F}"/>
              </a:ext>
            </a:extLst>
          </p:cNvPr>
          <p:cNvSpPr/>
          <p:nvPr/>
        </p:nvSpPr>
        <p:spPr>
          <a:xfrm rot="60000">
            <a:off x="2498889" y="2649373"/>
            <a:ext cx="4000500" cy="2713038"/>
          </a:xfrm>
          <a:custGeom>
            <a:avLst/>
            <a:gdLst>
              <a:gd name="connsiteX0" fmla="*/ 0 w 1319135"/>
              <a:gd name="connsiteY0" fmla="*/ 1598950 h 1598950"/>
              <a:gd name="connsiteX1" fmla="*/ 644577 w 1319135"/>
              <a:gd name="connsiteY1" fmla="*/ 9993 h 1598950"/>
              <a:gd name="connsiteX2" fmla="*/ 1319135 w 1319135"/>
              <a:gd name="connsiteY2" fmla="*/ 1538990 h 1598950"/>
            </a:gdLst>
            <a:ahLst/>
            <a:cxnLst>
              <a:cxn ang="0">
                <a:pos x="connsiteX0" y="connsiteY0"/>
              </a:cxn>
              <a:cxn ang="0">
                <a:pos x="connsiteX1" y="connsiteY1"/>
              </a:cxn>
              <a:cxn ang="0">
                <a:pos x="connsiteX2" y="connsiteY2"/>
              </a:cxn>
            </a:cxnLst>
            <a:rect l="l" t="t" r="r" b="b"/>
            <a:pathLst>
              <a:path w="1319135" h="1598950">
                <a:moveTo>
                  <a:pt x="0" y="1598950"/>
                </a:moveTo>
                <a:cubicBezTo>
                  <a:pt x="212360" y="809468"/>
                  <a:pt x="424721" y="19986"/>
                  <a:pt x="644577" y="9993"/>
                </a:cubicBezTo>
                <a:cubicBezTo>
                  <a:pt x="864433" y="0"/>
                  <a:pt x="1091784" y="769495"/>
                  <a:pt x="1319135" y="153899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A7488BA1-6733-4CBD-9CCE-E3344E05A22F}"/>
              </a:ext>
            </a:extLst>
          </p:cNvPr>
          <p:cNvSpPr/>
          <p:nvPr/>
        </p:nvSpPr>
        <p:spPr>
          <a:xfrm>
            <a:off x="4046697" y="2611252"/>
            <a:ext cx="857250" cy="2857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Straight Connector 18">
            <a:extLst>
              <a:ext uri="{FF2B5EF4-FFF2-40B4-BE49-F238E27FC236}">
                <a16:creationId xmlns:a16="http://schemas.microsoft.com/office/drawing/2014/main" id="{F2A76E5D-FDF8-4325-9C2C-A8369BEBC257}"/>
              </a:ext>
            </a:extLst>
          </p:cNvPr>
          <p:cNvCxnSpPr>
            <a:cxnSpLocks/>
          </p:cNvCxnSpPr>
          <p:nvPr/>
        </p:nvCxnSpPr>
        <p:spPr>
          <a:xfrm flipH="1">
            <a:off x="2117873" y="2663576"/>
            <a:ext cx="2377927" cy="16982"/>
          </a:xfrm>
          <a:prstGeom prst="line">
            <a:avLst/>
          </a:prstGeom>
          <a:ln w="285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A1D4D91-89AD-4CF6-9968-9FE4DAE5FB03}"/>
              </a:ext>
            </a:extLst>
          </p:cNvPr>
          <p:cNvCxnSpPr>
            <a:cxnSpLocks/>
          </p:cNvCxnSpPr>
          <p:nvPr/>
        </p:nvCxnSpPr>
        <p:spPr>
          <a:xfrm flipV="1">
            <a:off x="2117889" y="5611648"/>
            <a:ext cx="4760913" cy="0"/>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B98E51-9275-4535-A25B-9ECE49D5E215}"/>
              </a:ext>
            </a:extLst>
          </p:cNvPr>
          <p:cNvCxnSpPr/>
          <p:nvPr/>
        </p:nvCxnSpPr>
        <p:spPr>
          <a:xfrm rot="5400000" flipH="1" flipV="1">
            <a:off x="304171" y="3799517"/>
            <a:ext cx="3644900" cy="1587"/>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3" name="TextBox 14">
            <a:extLst>
              <a:ext uri="{FF2B5EF4-FFF2-40B4-BE49-F238E27FC236}">
                <a16:creationId xmlns:a16="http://schemas.microsoft.com/office/drawing/2014/main" id="{5A56E5DE-8C0A-44BD-B83E-E1DDF1E85A74}"/>
              </a:ext>
            </a:extLst>
          </p:cNvPr>
          <p:cNvSpPr txBox="1">
            <a:spLocks noChangeArrowheads="1"/>
          </p:cNvSpPr>
          <p:nvPr/>
        </p:nvSpPr>
        <p:spPr bwMode="auto">
          <a:xfrm>
            <a:off x="5194464" y="3598916"/>
            <a:ext cx="2107240" cy="1384995"/>
          </a:xfrm>
          <a:prstGeom prst="rect">
            <a:avLst/>
          </a:prstGeom>
          <a:solidFill>
            <a:srgbClr val="00B0F0"/>
          </a:solidFill>
          <a:ln w="9525">
            <a:noFill/>
            <a:miter lim="800000"/>
            <a:headEnd/>
            <a:tailEnd/>
          </a:ln>
        </p:spPr>
        <p:txBody>
          <a:bodyPr wrap="square">
            <a:prstTxWarp prst="textNoShape">
              <a:avLst/>
            </a:prstTxWarp>
            <a:spAutoFit/>
          </a:bodyPr>
          <a:lstStyle/>
          <a:p>
            <a:r>
              <a:rPr lang="en-US" sz="1400" b="1" u="sng">
                <a:solidFill>
                  <a:schemeClr val="bg1"/>
                </a:solidFill>
              </a:rPr>
              <a:t>Over aroused</a:t>
            </a:r>
          </a:p>
          <a:p>
            <a:pPr>
              <a:buFont typeface="Arial" pitchFamily="-65" charset="0"/>
              <a:buChar char="•"/>
            </a:pPr>
            <a:r>
              <a:rPr lang="en-US" sz="1400">
                <a:solidFill>
                  <a:schemeClr val="bg1"/>
                </a:solidFill>
              </a:rPr>
              <a:t> Muscles become tense</a:t>
            </a:r>
          </a:p>
          <a:p>
            <a:pPr>
              <a:buFont typeface="Arial" pitchFamily="-65" charset="0"/>
              <a:buChar char="•"/>
            </a:pPr>
            <a:r>
              <a:rPr lang="en-US" sz="1400">
                <a:solidFill>
                  <a:schemeClr val="bg1"/>
                </a:solidFill>
              </a:rPr>
              <a:t> Movements jerky</a:t>
            </a:r>
          </a:p>
          <a:p>
            <a:pPr>
              <a:buFont typeface="Arial" pitchFamily="-65" charset="0"/>
              <a:buChar char="•"/>
            </a:pPr>
            <a:r>
              <a:rPr lang="en-US" sz="1400">
                <a:solidFill>
                  <a:schemeClr val="bg1"/>
                </a:solidFill>
              </a:rPr>
              <a:t> Coordination drops a</a:t>
            </a:r>
          </a:p>
          <a:p>
            <a:pPr>
              <a:buFont typeface="Arial" pitchFamily="-65" charset="0"/>
              <a:buChar char="•"/>
            </a:pPr>
            <a:r>
              <a:rPr lang="en-US" sz="1400">
                <a:solidFill>
                  <a:schemeClr val="bg1"/>
                </a:solidFill>
              </a:rPr>
              <a:t> Mistakes increase</a:t>
            </a:r>
          </a:p>
          <a:p>
            <a:pPr>
              <a:buFont typeface="Arial" pitchFamily="-65" charset="0"/>
              <a:buChar char="•"/>
            </a:pPr>
            <a:r>
              <a:rPr lang="en-US" sz="1400">
                <a:solidFill>
                  <a:schemeClr val="bg1"/>
                </a:solidFill>
              </a:rPr>
              <a:t> Feel Anxious</a:t>
            </a:r>
          </a:p>
        </p:txBody>
      </p:sp>
      <p:sp>
        <p:nvSpPr>
          <p:cNvPr id="24" name="TextBox 13">
            <a:extLst>
              <a:ext uri="{FF2B5EF4-FFF2-40B4-BE49-F238E27FC236}">
                <a16:creationId xmlns:a16="http://schemas.microsoft.com/office/drawing/2014/main" id="{F568AB4D-E15A-45CD-8FD5-4E92A9E55B85}"/>
              </a:ext>
            </a:extLst>
          </p:cNvPr>
          <p:cNvSpPr txBox="1">
            <a:spLocks noChangeArrowheads="1"/>
          </p:cNvSpPr>
          <p:nvPr/>
        </p:nvSpPr>
        <p:spPr bwMode="auto">
          <a:xfrm>
            <a:off x="2364372" y="3491195"/>
            <a:ext cx="1927245" cy="1600438"/>
          </a:xfrm>
          <a:prstGeom prst="rect">
            <a:avLst/>
          </a:prstGeom>
          <a:solidFill>
            <a:srgbClr val="00B0F0"/>
          </a:solidFill>
          <a:ln w="9525">
            <a:noFill/>
            <a:miter lim="800000"/>
            <a:headEnd/>
            <a:tailEnd/>
          </a:ln>
        </p:spPr>
        <p:txBody>
          <a:bodyPr wrap="square">
            <a:prstTxWarp prst="textNoShape">
              <a:avLst/>
            </a:prstTxWarp>
            <a:spAutoFit/>
          </a:bodyPr>
          <a:lstStyle/>
          <a:p>
            <a:r>
              <a:rPr lang="en-US" sz="1400" b="1" u="sng">
                <a:solidFill>
                  <a:schemeClr val="bg1"/>
                </a:solidFill>
              </a:rPr>
              <a:t>Under aroused</a:t>
            </a:r>
          </a:p>
          <a:p>
            <a:pPr>
              <a:buFont typeface="Arial" pitchFamily="-65" charset="0"/>
              <a:buChar char="•"/>
            </a:pPr>
            <a:r>
              <a:rPr lang="en-US" sz="1400">
                <a:solidFill>
                  <a:schemeClr val="bg1"/>
                </a:solidFill>
              </a:rPr>
              <a:t>Muscles feel heavy</a:t>
            </a:r>
          </a:p>
          <a:p>
            <a:pPr>
              <a:buFont typeface="Arial" pitchFamily="-65" charset="0"/>
              <a:buChar char="•"/>
            </a:pPr>
            <a:r>
              <a:rPr lang="en-US" sz="1400">
                <a:solidFill>
                  <a:schemeClr val="bg1"/>
                </a:solidFill>
              </a:rPr>
              <a:t> Concentration drops</a:t>
            </a:r>
          </a:p>
          <a:p>
            <a:pPr>
              <a:buFont typeface="Arial" pitchFamily="-65" charset="0"/>
              <a:buChar char="•"/>
            </a:pPr>
            <a:r>
              <a:rPr lang="en-US" sz="1400">
                <a:solidFill>
                  <a:schemeClr val="bg1"/>
                </a:solidFill>
              </a:rPr>
              <a:t> Enthusiasm decreases</a:t>
            </a:r>
          </a:p>
          <a:p>
            <a:pPr>
              <a:buFont typeface="Arial" pitchFamily="-65" charset="0"/>
              <a:buChar char="•"/>
            </a:pPr>
            <a:r>
              <a:rPr lang="en-US" sz="1400">
                <a:solidFill>
                  <a:schemeClr val="bg1"/>
                </a:solidFill>
              </a:rPr>
              <a:t> Bored </a:t>
            </a:r>
          </a:p>
          <a:p>
            <a:pPr>
              <a:buFont typeface="Arial" pitchFamily="-65" charset="0"/>
              <a:buChar char="•"/>
            </a:pPr>
            <a:r>
              <a:rPr lang="en-US" sz="1400">
                <a:solidFill>
                  <a:schemeClr val="bg1"/>
                </a:solidFill>
              </a:rPr>
              <a:t> Tired </a:t>
            </a:r>
          </a:p>
          <a:p>
            <a:pPr>
              <a:buFont typeface="Arial" pitchFamily="-65" charset="0"/>
              <a:buChar char="•"/>
            </a:pPr>
            <a:r>
              <a:rPr lang="en-US" sz="1400">
                <a:solidFill>
                  <a:schemeClr val="bg1"/>
                </a:solidFill>
              </a:rPr>
              <a:t> Unwell </a:t>
            </a:r>
          </a:p>
        </p:txBody>
      </p:sp>
      <p:cxnSp>
        <p:nvCxnSpPr>
          <p:cNvPr id="26" name="Straight Connector 25">
            <a:extLst>
              <a:ext uri="{FF2B5EF4-FFF2-40B4-BE49-F238E27FC236}">
                <a16:creationId xmlns:a16="http://schemas.microsoft.com/office/drawing/2014/main" id="{C7B62EA6-C54A-2745-99B4-B4CFB7A4C8D7}"/>
              </a:ext>
            </a:extLst>
          </p:cNvPr>
          <p:cNvCxnSpPr>
            <a:cxnSpLocks/>
          </p:cNvCxnSpPr>
          <p:nvPr/>
        </p:nvCxnSpPr>
        <p:spPr>
          <a:xfrm flipV="1">
            <a:off x="4495800" y="2728142"/>
            <a:ext cx="1" cy="2860505"/>
          </a:xfrm>
          <a:prstGeom prst="line">
            <a:avLst/>
          </a:prstGeom>
          <a:ln w="28575" cap="rnd">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22" name="Picture 2">
            <a:hlinkClick r:id="" action="ppaction://hlinkshowjump?jump=firstslide"/>
            <a:extLst>
              <a:ext uri="{FF2B5EF4-FFF2-40B4-BE49-F238E27FC236}">
                <a16:creationId xmlns:a16="http://schemas.microsoft.com/office/drawing/2014/main" id="{6C19B877-2CFA-C147-AFC2-A392B6CC5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hlinkClick r:id="rId3" action="ppaction://hlinksldjump"/>
            <a:extLst>
              <a:ext uri="{FF2B5EF4-FFF2-40B4-BE49-F238E27FC236}">
                <a16:creationId xmlns:a16="http://schemas.microsoft.com/office/drawing/2014/main" id="{3DE2A02D-D01E-D743-8D03-61F39A6CDDB5}"/>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8" name="Title 1">
            <a:extLst>
              <a:ext uri="{FF2B5EF4-FFF2-40B4-BE49-F238E27FC236}">
                <a16:creationId xmlns:a16="http://schemas.microsoft.com/office/drawing/2014/main" id="{36919D7B-7B99-FE47-9315-99DEEE69E292}"/>
              </a:ext>
            </a:extLst>
          </p:cNvPr>
          <p:cNvSpPr>
            <a:spLocks noGrp="1"/>
          </p:cNvSpPr>
          <p:nvPr>
            <p:ph type="title"/>
          </p:nvPr>
        </p:nvSpPr>
        <p:spPr>
          <a:xfrm>
            <a:off x="0" y="0"/>
            <a:ext cx="9144000" cy="457955"/>
          </a:xfr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MENTAL SKILLS </a:t>
            </a:r>
            <a:r>
              <a:rPr lang="en-US" sz="2400" b="1" dirty="0">
                <a:solidFill>
                  <a:schemeClr val="bg1"/>
                </a:solidFill>
              </a:rPr>
              <a:t>–</a:t>
            </a:r>
            <a:r>
              <a:rPr lang="en-GB" sz="2400" b="1" dirty="0"/>
              <a:t> AROUSAL</a:t>
            </a:r>
          </a:p>
        </p:txBody>
      </p:sp>
    </p:spTree>
    <p:extLst>
      <p:ext uri="{BB962C8B-B14F-4D97-AF65-F5344CB8AC3E}">
        <p14:creationId xmlns:p14="http://schemas.microsoft.com/office/powerpoint/2010/main" val="374842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7" name="TextBox 21">
            <a:extLst>
              <a:ext uri="{FF2B5EF4-FFF2-40B4-BE49-F238E27FC236}">
                <a16:creationId xmlns:a16="http://schemas.microsoft.com/office/drawing/2014/main" id="{6DC406E6-BF37-4AE3-B612-368AAEF04B28}"/>
              </a:ext>
            </a:extLst>
          </p:cNvPr>
          <p:cNvSpPr txBox="1">
            <a:spLocks noChangeArrowheads="1"/>
          </p:cNvSpPr>
          <p:nvPr/>
        </p:nvSpPr>
        <p:spPr bwMode="auto">
          <a:xfrm>
            <a:off x="401524" y="2365663"/>
            <a:ext cx="440249" cy="3011533"/>
          </a:xfrm>
          <a:prstGeom prst="rect">
            <a:avLst/>
          </a:prstGeom>
          <a:solidFill>
            <a:schemeClr val="accent2"/>
          </a:solidFill>
          <a:ln>
            <a:solidFill>
              <a:schemeClr val="tx1"/>
            </a:solidFill>
            <a:headEnd/>
            <a:tailEnd/>
          </a:ln>
        </p:spPr>
        <p:style>
          <a:lnRef idx="2">
            <a:schemeClr val="dk1">
              <a:shade val="50000"/>
            </a:schemeClr>
          </a:lnRef>
          <a:fillRef idx="1">
            <a:schemeClr val="dk1"/>
          </a:fillRef>
          <a:effectRef idx="0">
            <a:schemeClr val="dk1"/>
          </a:effectRef>
          <a:fontRef idx="minor">
            <a:schemeClr val="lt1"/>
          </a:fontRef>
        </p:style>
        <p:txBody>
          <a:bodyPr vert="wordArtVert">
            <a:spAutoFit/>
          </a:bodyPr>
          <a:lstStyle/>
          <a:p>
            <a:pPr fontAlgn="auto">
              <a:spcBef>
                <a:spcPts val="0"/>
              </a:spcBef>
              <a:spcAft>
                <a:spcPts val="0"/>
              </a:spcAft>
              <a:defRPr/>
            </a:pPr>
            <a:r>
              <a:rPr lang="en-US" sz="1400"/>
              <a:t>Performance</a:t>
            </a:r>
          </a:p>
        </p:txBody>
      </p:sp>
      <p:sp>
        <p:nvSpPr>
          <p:cNvPr id="8" name="TextBox 20">
            <a:extLst>
              <a:ext uri="{FF2B5EF4-FFF2-40B4-BE49-F238E27FC236}">
                <a16:creationId xmlns:a16="http://schemas.microsoft.com/office/drawing/2014/main" id="{3E9195A5-343B-4569-B517-AC8BBAE88D2E}"/>
              </a:ext>
            </a:extLst>
          </p:cNvPr>
          <p:cNvSpPr txBox="1">
            <a:spLocks noChangeArrowheads="1"/>
          </p:cNvSpPr>
          <p:nvPr/>
        </p:nvSpPr>
        <p:spPr bwMode="auto">
          <a:xfrm>
            <a:off x="1757366" y="5810250"/>
            <a:ext cx="972446" cy="400110"/>
          </a:xfrm>
          <a:prstGeom prst="rect">
            <a:avLst/>
          </a:prstGeom>
          <a:solidFill>
            <a:schemeClr val="accent2"/>
          </a:solidFill>
          <a:ln>
            <a:solidFill>
              <a:schemeClr val="tx1"/>
            </a:solidFill>
            <a:headEnd/>
            <a:tailEnd/>
          </a:ln>
        </p:spPr>
        <p:style>
          <a:lnRef idx="2">
            <a:schemeClr val="dk1">
              <a:shade val="50000"/>
            </a:schemeClr>
          </a:lnRef>
          <a:fillRef idx="1">
            <a:schemeClr val="dk1"/>
          </a:fillRef>
          <a:effectRef idx="0">
            <a:schemeClr val="dk1"/>
          </a:effectRef>
          <a:fontRef idx="minor">
            <a:schemeClr val="lt1"/>
          </a:fontRef>
        </p:style>
        <p:txBody>
          <a:bodyPr wrap="none">
            <a:spAutoFit/>
          </a:bodyPr>
          <a:lstStyle/>
          <a:p>
            <a:pPr fontAlgn="auto">
              <a:spcBef>
                <a:spcPts val="0"/>
              </a:spcBef>
              <a:spcAft>
                <a:spcPts val="0"/>
              </a:spcAft>
              <a:defRPr/>
            </a:pPr>
            <a:r>
              <a:rPr lang="en-US" sz="2000"/>
              <a:t>Arousal</a:t>
            </a:r>
          </a:p>
        </p:txBody>
      </p:sp>
      <p:cxnSp>
        <p:nvCxnSpPr>
          <p:cNvPr id="9" name="Straight Connector 8">
            <a:extLst>
              <a:ext uri="{FF2B5EF4-FFF2-40B4-BE49-F238E27FC236}">
                <a16:creationId xmlns:a16="http://schemas.microsoft.com/office/drawing/2014/main" id="{3B12FE13-EAF6-4ADB-8C63-5EACA2EAA636}"/>
              </a:ext>
            </a:extLst>
          </p:cNvPr>
          <p:cNvCxnSpPr>
            <a:endCxn id="10" idx="2"/>
          </p:cNvCxnSpPr>
          <p:nvPr/>
        </p:nvCxnSpPr>
        <p:spPr>
          <a:xfrm rot="5400000" flipH="1" flipV="1">
            <a:off x="469973" y="3919379"/>
            <a:ext cx="2178141" cy="603482"/>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4391350A-6C73-4666-948A-F32AA1082E7E}"/>
              </a:ext>
            </a:extLst>
          </p:cNvPr>
          <p:cNvSpPr/>
          <p:nvPr/>
        </p:nvSpPr>
        <p:spPr>
          <a:xfrm rot="12237865" flipV="1">
            <a:off x="1824041" y="2874963"/>
            <a:ext cx="852488" cy="860425"/>
          </a:xfrm>
          <a:prstGeom prst="arc">
            <a:avLst>
              <a:gd name="adj1" fmla="val 13407566"/>
              <a:gd name="adj2" fmla="val 0"/>
            </a:avLst>
          </a:prstGeom>
          <a:ln w="508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rgbClr val="00B050"/>
              </a:solidFill>
            </a:endParaRPr>
          </a:p>
        </p:txBody>
      </p:sp>
      <p:cxnSp>
        <p:nvCxnSpPr>
          <p:cNvPr id="14" name="Straight Connector 13">
            <a:extLst>
              <a:ext uri="{FF2B5EF4-FFF2-40B4-BE49-F238E27FC236}">
                <a16:creationId xmlns:a16="http://schemas.microsoft.com/office/drawing/2014/main" id="{C008C71C-8C3E-4A98-B282-C008FD681F7B}"/>
              </a:ext>
            </a:extLst>
          </p:cNvPr>
          <p:cNvCxnSpPr>
            <a:endCxn id="10" idx="0"/>
          </p:cNvCxnSpPr>
          <p:nvPr/>
        </p:nvCxnSpPr>
        <p:spPr>
          <a:xfrm rot="16200000" flipV="1">
            <a:off x="1860553" y="3954463"/>
            <a:ext cx="2106613" cy="5222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20">
            <a:extLst>
              <a:ext uri="{FF2B5EF4-FFF2-40B4-BE49-F238E27FC236}">
                <a16:creationId xmlns:a16="http://schemas.microsoft.com/office/drawing/2014/main" id="{241222E0-CF4F-463D-A92E-D0E892C7E4E0}"/>
              </a:ext>
            </a:extLst>
          </p:cNvPr>
          <p:cNvSpPr txBox="1">
            <a:spLocks noChangeArrowheads="1"/>
          </p:cNvSpPr>
          <p:nvPr/>
        </p:nvSpPr>
        <p:spPr bwMode="auto">
          <a:xfrm>
            <a:off x="4103649" y="1422460"/>
            <a:ext cx="4776281" cy="4524315"/>
          </a:xfrm>
          <a:prstGeom prst="rect">
            <a:avLst/>
          </a:prstGeom>
          <a:solidFill>
            <a:schemeClr val="tx1"/>
          </a:solidFill>
          <a:ln w="9525">
            <a:solidFill>
              <a:schemeClr val="tx1"/>
            </a:solidFill>
            <a:miter lim="800000"/>
            <a:headEnd/>
            <a:tailEnd/>
          </a:ln>
        </p:spPr>
        <p:txBody>
          <a:bodyPr wrap="square">
            <a:spAutoFit/>
          </a:bodyPr>
          <a:lstStyle/>
          <a:p>
            <a:r>
              <a:rPr lang="en-US">
                <a:solidFill>
                  <a:schemeClr val="bg1"/>
                </a:solidFill>
                <a:latin typeface="Calibri" pitchFamily="34" charset="0"/>
              </a:rPr>
              <a:t>There is a curvilinear relationship between arousal and performance:</a:t>
            </a:r>
          </a:p>
          <a:p>
            <a:endParaRPr lang="en-US">
              <a:latin typeface="Calibri" pitchFamily="34" charset="0"/>
            </a:endParaRPr>
          </a:p>
          <a:p>
            <a:r>
              <a:rPr lang="en-US" b="1">
                <a:solidFill>
                  <a:srgbClr val="FFFF00"/>
                </a:solidFill>
                <a:latin typeface="Calibri" pitchFamily="34" charset="0"/>
              </a:rPr>
              <a:t>Yellow section of the curve indicates a state of under-arousal and performance will be less than optimal and attention being given to irrelevant cues and a lack of concentration.</a:t>
            </a:r>
          </a:p>
          <a:p>
            <a:r>
              <a:rPr lang="en-US">
                <a:latin typeface="Calibri" pitchFamily="34" charset="0"/>
              </a:rPr>
              <a:t> </a:t>
            </a:r>
          </a:p>
          <a:p>
            <a:r>
              <a:rPr lang="en-US" b="1">
                <a:solidFill>
                  <a:srgbClr val="00B050"/>
                </a:solidFill>
                <a:latin typeface="Calibri" pitchFamily="34" charset="0"/>
              </a:rPr>
              <a:t>Green section shows the optimum arousal level with the corresponding optimal performance level. Performer is in “The Zone”.</a:t>
            </a:r>
          </a:p>
          <a:p>
            <a:endParaRPr lang="en-US">
              <a:latin typeface="Calibri" pitchFamily="34" charset="0"/>
            </a:endParaRPr>
          </a:p>
          <a:p>
            <a:r>
              <a:rPr lang="en-US" b="1">
                <a:solidFill>
                  <a:srgbClr val="FF0000"/>
                </a:solidFill>
                <a:latin typeface="Calibri" pitchFamily="34" charset="0"/>
              </a:rPr>
              <a:t>Red section shows a state of over-arousal with the corresponding drop in performance due to increased muscular tension and the missing of important cues in the environment.</a:t>
            </a:r>
          </a:p>
        </p:txBody>
      </p:sp>
      <p:cxnSp>
        <p:nvCxnSpPr>
          <p:cNvPr id="16" name="Straight Arrow Connector 15">
            <a:extLst>
              <a:ext uri="{FF2B5EF4-FFF2-40B4-BE49-F238E27FC236}">
                <a16:creationId xmlns:a16="http://schemas.microsoft.com/office/drawing/2014/main" id="{06494531-C32D-4CF8-A2C8-ADBF496F04F1}"/>
              </a:ext>
            </a:extLst>
          </p:cNvPr>
          <p:cNvCxnSpPr/>
          <p:nvPr/>
        </p:nvCxnSpPr>
        <p:spPr>
          <a:xfrm rot="5400000" flipH="1" flipV="1">
            <a:off x="-777872" y="3773488"/>
            <a:ext cx="3643313" cy="1588"/>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3D4755-9FFF-45F4-A5EF-85679E1C4644}"/>
              </a:ext>
            </a:extLst>
          </p:cNvPr>
          <p:cNvCxnSpPr/>
          <p:nvPr/>
        </p:nvCxnSpPr>
        <p:spPr>
          <a:xfrm>
            <a:off x="1042991" y="5595938"/>
            <a:ext cx="2714625" cy="1587"/>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2">
            <a:hlinkClick r:id="" action="ppaction://hlinkshowjump?jump=firstslide"/>
            <a:extLst>
              <a:ext uri="{FF2B5EF4-FFF2-40B4-BE49-F238E27FC236}">
                <a16:creationId xmlns:a16="http://schemas.microsoft.com/office/drawing/2014/main" id="{52572A3A-C1CA-684E-B73E-D7DCE2970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hlinkClick r:id="rId3" action="ppaction://hlinksldjump"/>
            <a:extLst>
              <a:ext uri="{FF2B5EF4-FFF2-40B4-BE49-F238E27FC236}">
                <a16:creationId xmlns:a16="http://schemas.microsoft.com/office/drawing/2014/main" id="{1525DA07-24EC-5B44-A41D-541956889C4B}"/>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1" name="Title 1">
            <a:extLst>
              <a:ext uri="{FF2B5EF4-FFF2-40B4-BE49-F238E27FC236}">
                <a16:creationId xmlns:a16="http://schemas.microsoft.com/office/drawing/2014/main" id="{1263BABF-F7DD-9E47-881B-B3DEA2B487AC}"/>
              </a:ext>
            </a:extLst>
          </p:cNvPr>
          <p:cNvSpPr>
            <a:spLocks noGrp="1"/>
          </p:cNvSpPr>
          <p:nvPr>
            <p:ph type="title"/>
          </p:nvPr>
        </p:nvSpPr>
        <p:spPr>
          <a:xfrm>
            <a:off x="0" y="0"/>
            <a:ext cx="9144000" cy="457955"/>
          </a:xfr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MENTAL SKILLS </a:t>
            </a:r>
            <a:r>
              <a:rPr lang="en-US" sz="2400" b="1" dirty="0">
                <a:solidFill>
                  <a:schemeClr val="bg1"/>
                </a:solidFill>
              </a:rPr>
              <a:t>–</a:t>
            </a:r>
            <a:r>
              <a:rPr lang="en-GB" sz="2400" b="1" dirty="0"/>
              <a:t> AROUSAL</a:t>
            </a:r>
          </a:p>
        </p:txBody>
      </p:sp>
    </p:spTree>
    <p:extLst>
      <p:ext uri="{BB962C8B-B14F-4D97-AF65-F5344CB8AC3E}">
        <p14:creationId xmlns:p14="http://schemas.microsoft.com/office/powerpoint/2010/main" val="408830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1" presetClass="entr" presetSubtype="0" fill="hold" nodeType="withEffect">
                                  <p:stCondLst>
                                    <p:cond delay="1000"/>
                                  </p:stCondLst>
                                  <p:childTnLst>
                                    <p:set>
                                      <p:cBhvr>
                                        <p:cTn id="9"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1" presetClass="entr" presetSubtype="0" fill="hold" nodeType="withEffect">
                                  <p:stCondLst>
                                    <p:cond delay="100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par>
                                <p:cTn id="22" presetID="1" presetClass="entr" presetSubtype="0" fill="hold" nodeType="withEffect">
                                  <p:stCondLst>
                                    <p:cond delay="1000"/>
                                  </p:stCondLst>
                                  <p:childTnLst>
                                    <p:set>
                                      <p:cBhvr>
                                        <p:cTn id="23"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553200" y="6433681"/>
            <a:ext cx="2133600" cy="365125"/>
          </a:xfrm>
        </p:spPr>
        <p:txBody>
          <a:bodyPr/>
          <a:lstStyle/>
          <a:p>
            <a:fld id="{B6F15528-21DE-4FAA-801E-634DDDAF4B2B}" type="slidenum">
              <a:rPr lang="en-US" smtClean="0"/>
              <a:pPr/>
              <a:t>19</a:t>
            </a:fld>
            <a:endParaRPr lang="en-US"/>
          </a:p>
        </p:txBody>
      </p:sp>
      <p:sp>
        <p:nvSpPr>
          <p:cNvPr id="7" name="Rectangle 3">
            <a:extLst>
              <a:ext uri="{FF2B5EF4-FFF2-40B4-BE49-F238E27FC236}">
                <a16:creationId xmlns:a16="http://schemas.microsoft.com/office/drawing/2014/main" id="{1F9FAE87-F7E1-45FE-A56B-A5F810F3AC11}"/>
              </a:ext>
            </a:extLst>
          </p:cNvPr>
          <p:cNvSpPr>
            <a:spLocks noChangeArrowheads="1"/>
          </p:cNvSpPr>
          <p:nvPr/>
        </p:nvSpPr>
        <p:spPr bwMode="auto">
          <a:xfrm>
            <a:off x="381150" y="1309627"/>
            <a:ext cx="8458050" cy="4632037"/>
          </a:xfrm>
          <a:prstGeom prst="rect">
            <a:avLst/>
          </a:prstGeom>
          <a:ln>
            <a:solidFill>
              <a:srgbClr val="00B0F0"/>
            </a:solidFill>
            <a:headEnd/>
            <a:tailEnd/>
          </a:ln>
        </p:spPr>
        <p:style>
          <a:lnRef idx="2">
            <a:schemeClr val="accent3"/>
          </a:lnRef>
          <a:fillRef idx="1">
            <a:schemeClr val="lt1"/>
          </a:fillRef>
          <a:effectRef idx="0">
            <a:schemeClr val="accent3"/>
          </a:effectRef>
          <a:fontRef idx="minor">
            <a:schemeClr val="dk1"/>
          </a:fontRef>
        </p:style>
        <p:txBody>
          <a:bodyPr wrap="square">
            <a:spAutoFit/>
          </a:bodyPr>
          <a:lstStyle/>
          <a:p>
            <a:endParaRPr lang="en-AU" sz="500" u="sng">
              <a:latin typeface="Calibri" pitchFamily="34" charset="0"/>
            </a:endParaRPr>
          </a:p>
          <a:p>
            <a:r>
              <a:rPr lang="en-AU" u="sng">
                <a:latin typeface="Calibri" pitchFamily="34" charset="0"/>
              </a:rPr>
              <a:t>Characteristics of low arousal levels include</a:t>
            </a:r>
            <a:r>
              <a:rPr lang="en-AU">
                <a:latin typeface="Calibri" pitchFamily="34" charset="0"/>
              </a:rPr>
              <a:t>;</a:t>
            </a:r>
          </a:p>
          <a:p>
            <a:pPr marL="800100" lvl="1" indent="-342900">
              <a:buFont typeface="Cambria Math" panose="02040503050406030204" pitchFamily="18" charset="0"/>
              <a:buChar char="⎯"/>
            </a:pPr>
            <a:r>
              <a:rPr lang="en-AU">
                <a:latin typeface="Calibri" pitchFamily="34" charset="0"/>
              </a:rPr>
              <a:t> low motivation</a:t>
            </a:r>
          </a:p>
          <a:p>
            <a:pPr marL="800100" lvl="1" indent="-342900">
              <a:buFont typeface="Cambria Math" panose="02040503050406030204" pitchFamily="18" charset="0"/>
              <a:buChar char="⎯"/>
            </a:pPr>
            <a:r>
              <a:rPr lang="en-AU">
                <a:latin typeface="Calibri" pitchFamily="34" charset="0"/>
              </a:rPr>
              <a:t> lethargy</a:t>
            </a:r>
          </a:p>
          <a:p>
            <a:pPr marL="800100" lvl="1" indent="-342900">
              <a:buFont typeface="Cambria Math" panose="02040503050406030204" pitchFamily="18" charset="0"/>
              <a:buChar char="⎯"/>
            </a:pPr>
            <a:r>
              <a:rPr lang="en-AU">
                <a:latin typeface="Calibri" pitchFamily="34" charset="0"/>
              </a:rPr>
              <a:t> apathy</a:t>
            </a:r>
          </a:p>
          <a:p>
            <a:pPr marL="800100" lvl="1" indent="-342900">
              <a:buFont typeface="Cambria Math" panose="02040503050406030204" pitchFamily="18" charset="0"/>
              <a:buChar char="⎯"/>
            </a:pPr>
            <a:r>
              <a:rPr lang="en-AU">
                <a:latin typeface="Calibri" pitchFamily="34" charset="0"/>
              </a:rPr>
              <a:t> easily distracted</a:t>
            </a:r>
          </a:p>
          <a:p>
            <a:pPr marL="800100" lvl="1" indent="-342900">
              <a:buFont typeface="Cambria Math" panose="02040503050406030204" pitchFamily="18" charset="0"/>
              <a:buChar char="⎯"/>
            </a:pPr>
            <a:r>
              <a:rPr lang="en-AU">
                <a:latin typeface="Calibri" pitchFamily="34" charset="0"/>
              </a:rPr>
              <a:t> indifference to a poor performance</a:t>
            </a:r>
          </a:p>
          <a:p>
            <a:endParaRPr lang="en-AU" sz="1000">
              <a:latin typeface="Calibri" pitchFamily="34" charset="0"/>
            </a:endParaRPr>
          </a:p>
          <a:p>
            <a:r>
              <a:rPr lang="en-AU">
                <a:latin typeface="Calibri" pitchFamily="34" charset="0"/>
              </a:rPr>
              <a:t>As arousal increases, so does performance until an optimal level is attained. Optimal arousal enables a high level of performance to be achieved. Once arousal becomes too high, performance decreases.</a:t>
            </a:r>
          </a:p>
          <a:p>
            <a:endParaRPr lang="en-AU" sz="1000">
              <a:latin typeface="Calibri" pitchFamily="34" charset="0"/>
            </a:endParaRPr>
          </a:p>
          <a:p>
            <a:r>
              <a:rPr lang="en-AU" u="sng">
                <a:latin typeface="Calibri" pitchFamily="34" charset="0"/>
              </a:rPr>
              <a:t>Characteristics of high arousal levels include</a:t>
            </a:r>
            <a:r>
              <a:rPr lang="en-AU">
                <a:latin typeface="Calibri" pitchFamily="34" charset="0"/>
              </a:rPr>
              <a:t>;</a:t>
            </a:r>
          </a:p>
          <a:p>
            <a:pPr marL="800100" lvl="1" indent="-342900">
              <a:buFont typeface="Cambria Math" panose="02040503050406030204" pitchFamily="18" charset="0"/>
              <a:buChar char="⎯"/>
            </a:pPr>
            <a:r>
              <a:rPr lang="en-AU">
                <a:latin typeface="Calibri" pitchFamily="34" charset="0"/>
              </a:rPr>
              <a:t> nervousness / butterflies</a:t>
            </a:r>
          </a:p>
          <a:p>
            <a:pPr marL="800100" lvl="1" indent="-342900">
              <a:buFont typeface="Cambria Math" panose="02040503050406030204" pitchFamily="18" charset="0"/>
              <a:buChar char="⎯"/>
            </a:pPr>
            <a:r>
              <a:rPr lang="en-AU">
                <a:latin typeface="Calibri" pitchFamily="34" charset="0"/>
              </a:rPr>
              <a:t> anxiousness </a:t>
            </a:r>
          </a:p>
          <a:p>
            <a:pPr marL="800100" lvl="1" indent="-342900">
              <a:buFont typeface="Cambria Math" panose="02040503050406030204" pitchFamily="18" charset="0"/>
              <a:buChar char="⎯"/>
            </a:pPr>
            <a:r>
              <a:rPr lang="en-AU">
                <a:latin typeface="Calibri" pitchFamily="34" charset="0"/>
              </a:rPr>
              <a:t> nausea  </a:t>
            </a:r>
          </a:p>
          <a:p>
            <a:pPr marL="800100" lvl="1" indent="-342900">
              <a:buFont typeface="Cambria Math" panose="02040503050406030204" pitchFamily="18" charset="0"/>
              <a:buChar char="⎯"/>
            </a:pPr>
            <a:r>
              <a:rPr lang="en-AU">
                <a:latin typeface="Calibri" pitchFamily="34" charset="0"/>
              </a:rPr>
              <a:t> elevated heart rate </a:t>
            </a:r>
          </a:p>
          <a:p>
            <a:pPr marL="800100" lvl="1" indent="-342900">
              <a:buFont typeface="Cambria Math" panose="02040503050406030204" pitchFamily="18" charset="0"/>
              <a:buChar char="⎯"/>
            </a:pPr>
            <a:r>
              <a:rPr lang="en-AU">
                <a:latin typeface="Calibri" pitchFamily="34" charset="0"/>
              </a:rPr>
              <a:t> reduced ability to concentrate on relevant stimulus</a:t>
            </a:r>
            <a:endParaRPr lang="en-US">
              <a:latin typeface="Calibri" pitchFamily="34" charset="0"/>
            </a:endParaRPr>
          </a:p>
        </p:txBody>
      </p:sp>
      <p:sp>
        <p:nvSpPr>
          <p:cNvPr id="14" name="Rectangle 13">
            <a:extLst>
              <a:ext uri="{FF2B5EF4-FFF2-40B4-BE49-F238E27FC236}">
                <a16:creationId xmlns:a16="http://schemas.microsoft.com/office/drawing/2014/main" id="{533807E5-D6BD-594D-9496-60F6863082C7}"/>
              </a:ext>
            </a:extLst>
          </p:cNvPr>
          <p:cNvSpPr/>
          <p:nvPr/>
        </p:nvSpPr>
        <p:spPr>
          <a:xfrm>
            <a:off x="381149" y="787751"/>
            <a:ext cx="3836889" cy="369332"/>
          </a:xfrm>
          <a:prstGeom prst="rect">
            <a:avLst/>
          </a:prstGeom>
          <a:solidFill>
            <a:srgbClr val="FFC000"/>
          </a:solidFill>
          <a:ln w="19050">
            <a:solidFill>
              <a:schemeClr val="tx1"/>
            </a:solidFill>
          </a:ln>
        </p:spPr>
        <p:txBody>
          <a:bodyPr wrap="square">
            <a:spAutoFit/>
          </a:bodyPr>
          <a:lstStyle/>
          <a:p>
            <a:r>
              <a:rPr lang="en-US" b="1" dirty="0"/>
              <a:t>Under vs over aroused athletes </a:t>
            </a:r>
          </a:p>
        </p:txBody>
      </p:sp>
      <p:pic>
        <p:nvPicPr>
          <p:cNvPr id="9" name="Picture 2">
            <a:hlinkClick r:id="" action="ppaction://hlinkshowjump?jump=firstslide"/>
            <a:extLst>
              <a:ext uri="{FF2B5EF4-FFF2-40B4-BE49-F238E27FC236}">
                <a16:creationId xmlns:a16="http://schemas.microsoft.com/office/drawing/2014/main" id="{C5F7FE72-CC81-4B40-893A-9D46826D8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3" action="ppaction://hlinksldjump"/>
            <a:extLst>
              <a:ext uri="{FF2B5EF4-FFF2-40B4-BE49-F238E27FC236}">
                <a16:creationId xmlns:a16="http://schemas.microsoft.com/office/drawing/2014/main" id="{59F7C8A4-17AE-6545-9B1C-22B1018CEA95}"/>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itle 1">
            <a:extLst>
              <a:ext uri="{FF2B5EF4-FFF2-40B4-BE49-F238E27FC236}">
                <a16:creationId xmlns:a16="http://schemas.microsoft.com/office/drawing/2014/main" id="{4F5036BF-5F37-8948-AAD2-08EDC5550479}"/>
              </a:ext>
            </a:extLst>
          </p:cNvPr>
          <p:cNvSpPr>
            <a:spLocks noGrp="1"/>
          </p:cNvSpPr>
          <p:nvPr>
            <p:ph type="title"/>
          </p:nvPr>
        </p:nvSpPr>
        <p:spPr>
          <a:xfrm>
            <a:off x="0" y="0"/>
            <a:ext cx="9144000" cy="457955"/>
          </a:xfr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MENTAL SKILLS </a:t>
            </a:r>
            <a:r>
              <a:rPr lang="en-US" sz="2400" b="1" dirty="0">
                <a:solidFill>
                  <a:schemeClr val="bg1"/>
                </a:solidFill>
              </a:rPr>
              <a:t>–</a:t>
            </a:r>
            <a:r>
              <a:rPr lang="en-GB" sz="2400" b="1" dirty="0"/>
              <a:t> AROUSAL</a:t>
            </a:r>
          </a:p>
        </p:txBody>
      </p:sp>
    </p:spTree>
    <p:extLst>
      <p:ext uri="{BB962C8B-B14F-4D97-AF65-F5344CB8AC3E}">
        <p14:creationId xmlns:p14="http://schemas.microsoft.com/office/powerpoint/2010/main" val="2485059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Box 2"/>
          <p:cNvSpPr txBox="1">
            <a:spLocks noChangeArrowheads="1"/>
          </p:cNvSpPr>
          <p:nvPr/>
        </p:nvSpPr>
        <p:spPr bwMode="auto">
          <a:xfrm>
            <a:off x="276448" y="813039"/>
            <a:ext cx="8653212" cy="1785104"/>
          </a:xfrm>
          <a:prstGeom prst="rect">
            <a:avLst/>
          </a:prstGeom>
          <a:solidFill>
            <a:schemeClr val="bg1"/>
          </a:solidFill>
          <a:ln w="9525">
            <a:solidFill>
              <a:srgbClr val="00B050"/>
            </a:solidFill>
            <a:miter lim="800000"/>
            <a:headEnd/>
            <a:tailEnd/>
          </a:ln>
        </p:spPr>
        <p:txBody>
          <a:bodyPr wrap="square">
            <a:spAutoFit/>
          </a:bodyPr>
          <a:lstStyle/>
          <a:p>
            <a:pPr marL="285750" indent="-285750">
              <a:buFont typeface="Arial" panose="020B0604020202020204" pitchFamily="34" charset="0"/>
              <a:buChar char="•"/>
            </a:pPr>
            <a:r>
              <a:rPr lang="en-US" dirty="0">
                <a:latin typeface="Calibri" pitchFamily="34" charset="0"/>
              </a:rPr>
              <a:t>A goal shooter in netball uses </a:t>
            </a:r>
            <a:r>
              <a:rPr lang="en-US" u="sng" dirty="0">
                <a:latin typeface="Calibri" pitchFamily="34" charset="0"/>
              </a:rPr>
              <a:t>broad – external</a:t>
            </a:r>
            <a:r>
              <a:rPr lang="en-US" dirty="0">
                <a:latin typeface="Calibri" pitchFamily="34" charset="0"/>
              </a:rPr>
              <a:t> attention as she needs to focus on the ball and the movement of the other players on the court.</a:t>
            </a:r>
          </a:p>
          <a:p>
            <a:pPr marL="93663" indent="-93663">
              <a:buFont typeface="Arial" pitchFamily="34" charset="0"/>
              <a:buChar char="•"/>
            </a:pPr>
            <a:endParaRPr lang="en-US" sz="1000" dirty="0">
              <a:latin typeface="Calibri" pitchFamily="34" charset="0"/>
            </a:endParaRPr>
          </a:p>
          <a:p>
            <a:pPr marL="285750" indent="-285750">
              <a:buFont typeface="Arial" panose="020B0604020202020204" pitchFamily="34" charset="0"/>
              <a:buChar char="•"/>
            </a:pPr>
            <a:r>
              <a:rPr lang="en-US" dirty="0">
                <a:latin typeface="Calibri" pitchFamily="34" charset="0"/>
              </a:rPr>
              <a:t>When she has the ball, her focus changes to a </a:t>
            </a:r>
            <a:r>
              <a:rPr lang="en-US" u="sng" dirty="0">
                <a:latin typeface="Calibri" pitchFamily="34" charset="0"/>
              </a:rPr>
              <a:t>narrow – external</a:t>
            </a:r>
            <a:r>
              <a:rPr lang="en-US" dirty="0">
                <a:latin typeface="Calibri" pitchFamily="34" charset="0"/>
              </a:rPr>
              <a:t> as she concentrates only on shooting the ball at the target.</a:t>
            </a:r>
          </a:p>
          <a:p>
            <a:pPr marL="93663" indent="-93663">
              <a:buFont typeface="Arial" pitchFamily="34" charset="0"/>
              <a:buChar char="•"/>
            </a:pPr>
            <a:endParaRPr lang="en-US" sz="1000" dirty="0">
              <a:latin typeface="Calibri" pitchFamily="34" charset="0"/>
            </a:endParaRPr>
          </a:p>
          <a:p>
            <a:pPr marL="285750" indent="-285750">
              <a:buFont typeface="Arial" panose="020B0604020202020204" pitchFamily="34" charset="0"/>
              <a:buChar char="•"/>
            </a:pPr>
            <a:r>
              <a:rPr lang="en-US" u="sng" dirty="0">
                <a:latin typeface="Calibri" pitchFamily="34" charset="0"/>
              </a:rPr>
              <a:t>Narrow – internal</a:t>
            </a:r>
            <a:r>
              <a:rPr lang="en-US" dirty="0">
                <a:latin typeface="Calibri" pitchFamily="34" charset="0"/>
              </a:rPr>
              <a:t> attention is used to </a:t>
            </a:r>
            <a:r>
              <a:rPr lang="en-US" dirty="0" err="1">
                <a:latin typeface="Calibri" pitchFamily="34" charset="0"/>
              </a:rPr>
              <a:t>visualise</a:t>
            </a:r>
            <a:r>
              <a:rPr lang="en-US" dirty="0">
                <a:latin typeface="Calibri" pitchFamily="34" charset="0"/>
              </a:rPr>
              <a:t> the ball going into the goal.</a:t>
            </a:r>
          </a:p>
        </p:txBody>
      </p:sp>
      <p:sp>
        <p:nvSpPr>
          <p:cNvPr id="17" name="TextBox 16"/>
          <p:cNvSpPr txBox="1"/>
          <p:nvPr/>
        </p:nvSpPr>
        <p:spPr>
          <a:xfrm>
            <a:off x="1194228" y="5788984"/>
            <a:ext cx="2590800" cy="369332"/>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b="1">
                <a:solidFill>
                  <a:schemeClr val="bg1"/>
                </a:solidFill>
              </a:rPr>
              <a:t>Broad - External</a:t>
            </a:r>
          </a:p>
        </p:txBody>
      </p:sp>
      <p:sp>
        <p:nvSpPr>
          <p:cNvPr id="18" name="TextBox 17"/>
          <p:cNvSpPr txBox="1"/>
          <p:nvPr/>
        </p:nvSpPr>
        <p:spPr>
          <a:xfrm>
            <a:off x="6053832" y="5788984"/>
            <a:ext cx="2590800" cy="369332"/>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b="1">
                <a:solidFill>
                  <a:schemeClr val="bg1"/>
                </a:solidFill>
              </a:rPr>
              <a:t>Narrow - External</a:t>
            </a:r>
          </a:p>
        </p:txBody>
      </p:sp>
      <p:sp>
        <p:nvSpPr>
          <p:cNvPr id="8" name="Slide Number Placeholder 7"/>
          <p:cNvSpPr>
            <a:spLocks noGrp="1"/>
          </p:cNvSpPr>
          <p:nvPr>
            <p:ph type="sldNum" sz="quarter" idx="12"/>
          </p:nvPr>
        </p:nvSpPr>
        <p:spPr>
          <a:xfrm>
            <a:off x="6945359" y="6428738"/>
            <a:ext cx="2057400" cy="365125"/>
          </a:xfrm>
        </p:spPr>
        <p:txBody>
          <a:bodyPr/>
          <a:lstStyle/>
          <a:p>
            <a:fld id="{B6F15528-21DE-4FAA-801E-634DDDAF4B2B}" type="slidenum">
              <a:rPr lang="en-US" smtClean="0"/>
              <a:pPr/>
              <a:t>2</a:t>
            </a:fld>
            <a:endParaRPr lang="en-US"/>
          </a:p>
        </p:txBody>
      </p:sp>
      <p:pic>
        <p:nvPicPr>
          <p:cNvPr id="2050" name="Picture 2" descr="SUSAN PRATLEY by paddynapper."/>
          <p:cNvPicPr>
            <a:picLocks noChangeAspect="1" noChangeArrowheads="1"/>
          </p:cNvPicPr>
          <p:nvPr/>
        </p:nvPicPr>
        <p:blipFill>
          <a:blip r:embed="rId3" cstate="print"/>
          <a:srcRect/>
          <a:stretch>
            <a:fillRect/>
          </a:stretch>
        </p:blipFill>
        <p:spPr bwMode="auto">
          <a:xfrm>
            <a:off x="6115050" y="2793769"/>
            <a:ext cx="2182750" cy="2777036"/>
          </a:xfrm>
          <a:prstGeom prst="rect">
            <a:avLst/>
          </a:prstGeom>
          <a:noFill/>
        </p:spPr>
      </p:pic>
      <p:sp>
        <p:nvSpPr>
          <p:cNvPr id="11" name="Rectangle 10"/>
          <p:cNvSpPr/>
          <p:nvPr/>
        </p:nvSpPr>
        <p:spPr>
          <a:xfrm>
            <a:off x="6587232" y="5570451"/>
            <a:ext cx="2057400" cy="184666"/>
          </a:xfrm>
          <a:prstGeom prst="rect">
            <a:avLst/>
          </a:prstGeom>
        </p:spPr>
        <p:txBody>
          <a:bodyPr wrap="square">
            <a:spAutoFit/>
          </a:bodyPr>
          <a:lstStyle/>
          <a:p>
            <a:r>
              <a:rPr lang="en-AU" sz="600"/>
              <a:t>www.flickr.com/photos/28990363@N05/2935899020/</a:t>
            </a:r>
          </a:p>
        </p:txBody>
      </p:sp>
      <p:pic>
        <p:nvPicPr>
          <p:cNvPr id="2052" name="Picture 4" descr="SONIA MKOLOMA by paddynapper."/>
          <p:cNvPicPr>
            <a:picLocks noChangeAspect="1" noChangeArrowheads="1"/>
          </p:cNvPicPr>
          <p:nvPr/>
        </p:nvPicPr>
        <p:blipFill>
          <a:blip r:embed="rId4" cstate="print"/>
          <a:srcRect/>
          <a:stretch>
            <a:fillRect/>
          </a:stretch>
        </p:blipFill>
        <p:spPr bwMode="auto">
          <a:xfrm>
            <a:off x="695521" y="2793769"/>
            <a:ext cx="4095401" cy="2776682"/>
          </a:xfrm>
          <a:prstGeom prst="rect">
            <a:avLst/>
          </a:prstGeom>
          <a:noFill/>
        </p:spPr>
      </p:pic>
      <p:sp>
        <p:nvSpPr>
          <p:cNvPr id="14" name="Rectangle 13"/>
          <p:cNvSpPr/>
          <p:nvPr/>
        </p:nvSpPr>
        <p:spPr>
          <a:xfrm>
            <a:off x="1388658" y="5570451"/>
            <a:ext cx="3500462" cy="184666"/>
          </a:xfrm>
          <a:prstGeom prst="rect">
            <a:avLst/>
          </a:prstGeom>
        </p:spPr>
        <p:txBody>
          <a:bodyPr wrap="square">
            <a:spAutoFit/>
          </a:bodyPr>
          <a:lstStyle/>
          <a:p>
            <a:pPr algn="r"/>
            <a:r>
              <a:rPr lang="en-AU" sz="600"/>
              <a:t>www.flickr.com/photos/28990363@N05/2935952110/</a:t>
            </a:r>
          </a:p>
        </p:txBody>
      </p:sp>
      <p:sp>
        <p:nvSpPr>
          <p:cNvPr id="19" name="Footer Placeholder 3">
            <a:extLst>
              <a:ext uri="{FF2B5EF4-FFF2-40B4-BE49-F238E27FC236}">
                <a16:creationId xmlns:a16="http://schemas.microsoft.com/office/drawing/2014/main" id="{BAD8FD7E-68A7-3C4E-9F6F-AD724B441A12}"/>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5" name="Picture 2">
            <a:hlinkClick r:id="" action="ppaction://hlinkshowjump?jump=firstslide"/>
            <a:extLst>
              <a:ext uri="{FF2B5EF4-FFF2-40B4-BE49-F238E27FC236}">
                <a16:creationId xmlns:a16="http://schemas.microsoft.com/office/drawing/2014/main" id="{84CBB03D-1C18-CB47-8019-1AD99471F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hlinkClick r:id="rId6" action="ppaction://hlinksldjump"/>
            <a:extLst>
              <a:ext uri="{FF2B5EF4-FFF2-40B4-BE49-F238E27FC236}">
                <a16:creationId xmlns:a16="http://schemas.microsoft.com/office/drawing/2014/main" id="{B25C54F9-EC52-8E43-BB41-3BF417CE3E92}"/>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0" name="TextBox 19">
            <a:extLst>
              <a:ext uri="{FF2B5EF4-FFF2-40B4-BE49-F238E27FC236}">
                <a16:creationId xmlns:a16="http://schemas.microsoft.com/office/drawing/2014/main" id="{1C739752-65BE-F44D-AC51-2E3FB4C10810}"/>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362965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629400" y="6433681"/>
            <a:ext cx="2133600" cy="365125"/>
          </a:xfrm>
        </p:spPr>
        <p:txBody>
          <a:bodyPr/>
          <a:lstStyle/>
          <a:p>
            <a:fld id="{B6F15528-21DE-4FAA-801E-634DDDAF4B2B}" type="slidenum">
              <a:rPr lang="en-US" smtClean="0"/>
              <a:pPr/>
              <a:t>20</a:t>
            </a:fld>
            <a:endParaRPr lang="en-US"/>
          </a:p>
        </p:txBody>
      </p:sp>
      <p:sp>
        <p:nvSpPr>
          <p:cNvPr id="14" name="TextBox 13">
            <a:extLst>
              <a:ext uri="{FF2B5EF4-FFF2-40B4-BE49-F238E27FC236}">
                <a16:creationId xmlns:a16="http://schemas.microsoft.com/office/drawing/2014/main" id="{2A8D0B05-6CBD-476E-9C81-ED0E03A408AA}"/>
              </a:ext>
            </a:extLst>
          </p:cNvPr>
          <p:cNvSpPr txBox="1"/>
          <p:nvPr/>
        </p:nvSpPr>
        <p:spPr>
          <a:xfrm>
            <a:off x="381151" y="1598321"/>
            <a:ext cx="3886050" cy="3693319"/>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r>
              <a:rPr lang="en-US"/>
              <a:t>Athletes need to recognise the relationship between how they feel on the inside &amp; their performance levels on the outside. They should think about how they felt when they were in the zone &amp; performances were outstanding, compared to feelings linked with poor performances. </a:t>
            </a:r>
          </a:p>
          <a:p>
            <a:pPr>
              <a:spcBef>
                <a:spcPts val="0"/>
              </a:spcBef>
            </a:pPr>
            <a:endParaRPr lang="en-US" sz="1000"/>
          </a:p>
          <a:p>
            <a:pPr>
              <a:spcBef>
                <a:spcPts val="0"/>
              </a:spcBef>
            </a:pPr>
            <a:r>
              <a:rPr lang="en-US"/>
              <a:t>Depending on a performer’s level of arousal, they may need to employ</a:t>
            </a:r>
            <a:r>
              <a:rPr lang="en-US" b="1"/>
              <a:t> </a:t>
            </a:r>
          </a:p>
          <a:p>
            <a:pPr>
              <a:spcBef>
                <a:spcPts val="0"/>
              </a:spcBef>
            </a:pPr>
            <a:r>
              <a:rPr lang="en-US" b="1"/>
              <a:t>Arousal Reduction</a:t>
            </a:r>
            <a:r>
              <a:rPr lang="en-US"/>
              <a:t> or </a:t>
            </a:r>
            <a:r>
              <a:rPr lang="en-US" b="1"/>
              <a:t>Arousal Promotion techniques.</a:t>
            </a:r>
            <a:endParaRPr lang="en-US"/>
          </a:p>
        </p:txBody>
      </p:sp>
      <p:pic>
        <p:nvPicPr>
          <p:cNvPr id="8194" name="Picture 2" descr="Image result for weight lifting">
            <a:extLst>
              <a:ext uri="{FF2B5EF4-FFF2-40B4-BE49-F238E27FC236}">
                <a16:creationId xmlns:a16="http://schemas.microsoft.com/office/drawing/2014/main" id="{95576513-764F-F948-B40D-545563BC9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22632"/>
            <a:ext cx="4422913" cy="49301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7371356-03BC-4042-832C-B5F361CD2979}"/>
              </a:ext>
            </a:extLst>
          </p:cNvPr>
          <p:cNvSpPr/>
          <p:nvPr/>
        </p:nvSpPr>
        <p:spPr>
          <a:xfrm>
            <a:off x="4571999" y="6034316"/>
            <a:ext cx="4422913" cy="184666"/>
          </a:xfrm>
          <a:prstGeom prst="rect">
            <a:avLst/>
          </a:prstGeom>
        </p:spPr>
        <p:txBody>
          <a:bodyPr wrap="square">
            <a:spAutoFit/>
          </a:bodyPr>
          <a:lstStyle/>
          <a:p>
            <a:pPr algn="r"/>
            <a:r>
              <a:rPr lang="en-US" sz="600"/>
              <a:t>https://</a:t>
            </a:r>
            <a:r>
              <a:rPr lang="en-US" sz="600" err="1"/>
              <a:t>commons.wikimedia.org</a:t>
            </a:r>
            <a:r>
              <a:rPr lang="en-US" sz="600"/>
              <a:t>/wiki/File:Svetlana_Podobedova_2012c.jpg</a:t>
            </a:r>
          </a:p>
        </p:txBody>
      </p:sp>
      <p:sp>
        <p:nvSpPr>
          <p:cNvPr id="17" name="Rectangle 16">
            <a:extLst>
              <a:ext uri="{FF2B5EF4-FFF2-40B4-BE49-F238E27FC236}">
                <a16:creationId xmlns:a16="http://schemas.microsoft.com/office/drawing/2014/main" id="{D077A230-9177-644B-AEC1-15A0C56F4B2A}"/>
              </a:ext>
            </a:extLst>
          </p:cNvPr>
          <p:cNvSpPr/>
          <p:nvPr/>
        </p:nvSpPr>
        <p:spPr>
          <a:xfrm>
            <a:off x="381150" y="1066800"/>
            <a:ext cx="2133450" cy="369332"/>
          </a:xfrm>
          <a:prstGeom prst="rect">
            <a:avLst/>
          </a:prstGeom>
          <a:solidFill>
            <a:srgbClr val="FFC000"/>
          </a:solidFill>
          <a:ln w="19050">
            <a:solidFill>
              <a:schemeClr val="tx1"/>
            </a:solidFill>
          </a:ln>
        </p:spPr>
        <p:txBody>
          <a:bodyPr wrap="square">
            <a:spAutoFit/>
          </a:bodyPr>
          <a:lstStyle/>
          <a:p>
            <a:r>
              <a:rPr lang="en-US" b="1"/>
              <a:t>Optimal Arousal</a:t>
            </a:r>
          </a:p>
        </p:txBody>
      </p:sp>
      <p:pic>
        <p:nvPicPr>
          <p:cNvPr id="16" name="Picture 2">
            <a:hlinkClick r:id="" action="ppaction://hlinkshowjump?jump=firstslide"/>
            <a:extLst>
              <a:ext uri="{FF2B5EF4-FFF2-40B4-BE49-F238E27FC236}">
                <a16:creationId xmlns:a16="http://schemas.microsoft.com/office/drawing/2014/main" id="{7F1D0302-F060-4442-AD1D-DF1081EB7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hlinkClick r:id="rId4" action="ppaction://hlinksldjump"/>
            <a:extLst>
              <a:ext uri="{FF2B5EF4-FFF2-40B4-BE49-F238E27FC236}">
                <a16:creationId xmlns:a16="http://schemas.microsoft.com/office/drawing/2014/main" id="{7AD32D72-4F68-5B4E-8037-5BC851FEC4F5}"/>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3" name="Title 1">
            <a:extLst>
              <a:ext uri="{FF2B5EF4-FFF2-40B4-BE49-F238E27FC236}">
                <a16:creationId xmlns:a16="http://schemas.microsoft.com/office/drawing/2014/main" id="{F9BBB4D6-9078-E645-8932-7D1A6B60D07F}"/>
              </a:ext>
            </a:extLst>
          </p:cNvPr>
          <p:cNvSpPr>
            <a:spLocks noGrp="1"/>
          </p:cNvSpPr>
          <p:nvPr>
            <p:ph type="title"/>
          </p:nvPr>
        </p:nvSpPr>
        <p:spPr>
          <a:xfrm>
            <a:off x="0" y="0"/>
            <a:ext cx="9144000" cy="457955"/>
          </a:xfr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MENTAL SKILLS </a:t>
            </a:r>
            <a:r>
              <a:rPr lang="en-US" sz="2400" b="1" dirty="0">
                <a:solidFill>
                  <a:schemeClr val="bg1"/>
                </a:solidFill>
              </a:rPr>
              <a:t>–</a:t>
            </a:r>
            <a:r>
              <a:rPr lang="en-GB" sz="2400" b="1" dirty="0"/>
              <a:t> AROUSAL</a:t>
            </a:r>
          </a:p>
        </p:txBody>
      </p:sp>
    </p:spTree>
    <p:extLst>
      <p:ext uri="{BB962C8B-B14F-4D97-AF65-F5344CB8AC3E}">
        <p14:creationId xmlns:p14="http://schemas.microsoft.com/office/powerpoint/2010/main" val="3706755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p:cNvSpPr>
          <p:nvPr>
            <p:ph idx="1"/>
          </p:nvPr>
        </p:nvSpPr>
        <p:spPr>
          <a:xfrm>
            <a:off x="214282" y="1362072"/>
            <a:ext cx="8715375" cy="2050978"/>
          </a:xfrm>
          <a:solidFill>
            <a:schemeClr val="bg1"/>
          </a:solidFill>
          <a:ln>
            <a:solidFill>
              <a:srgbClr val="00B0F0"/>
            </a:solidFill>
          </a:ln>
        </p:spPr>
        <p:txBody>
          <a:bodyPr rtlCol="0">
            <a:noAutofit/>
          </a:bodyPr>
          <a:lstStyle/>
          <a:p>
            <a:pPr>
              <a:lnSpc>
                <a:spcPct val="100000"/>
              </a:lnSpc>
              <a:defRPr/>
            </a:pPr>
            <a:r>
              <a:rPr lang="en-US" sz="1800"/>
              <a:t>Is a fear about “what might happen”. It is a fear of the unknown or fear of things you cannot control. The athletes arousal is being affected by negative feelings.</a:t>
            </a:r>
          </a:p>
          <a:p>
            <a:pPr fontAlgn="auto">
              <a:lnSpc>
                <a:spcPct val="100000"/>
              </a:lnSpc>
              <a:spcAft>
                <a:spcPts val="0"/>
              </a:spcAft>
              <a:buFont typeface="Arial" pitchFamily="34" charset="0"/>
              <a:buChar char="•"/>
              <a:defRPr/>
            </a:pPr>
            <a:r>
              <a:rPr lang="en-US" sz="1800"/>
              <a:t>Results in somatic, cognitive and behavioral responses;</a:t>
            </a:r>
          </a:p>
          <a:p>
            <a:pPr lvl="1" fontAlgn="auto">
              <a:lnSpc>
                <a:spcPct val="100000"/>
              </a:lnSpc>
              <a:spcAft>
                <a:spcPts val="0"/>
              </a:spcAft>
              <a:buSzPct val="75000"/>
              <a:buFont typeface="Cambria Math" panose="02040503050406030204" pitchFamily="18" charset="0"/>
              <a:buChar char="⎯"/>
              <a:defRPr/>
            </a:pPr>
            <a:r>
              <a:rPr lang="en-US" sz="1800"/>
              <a:t>Somatic: Increase in heart rate, breathing rate and muscular tension</a:t>
            </a:r>
          </a:p>
          <a:p>
            <a:pPr lvl="1" fontAlgn="auto">
              <a:lnSpc>
                <a:spcPct val="100000"/>
              </a:lnSpc>
              <a:spcAft>
                <a:spcPts val="0"/>
              </a:spcAft>
              <a:buSzPct val="75000"/>
              <a:buFont typeface="Cambria Math" panose="02040503050406030204" pitchFamily="18" charset="0"/>
              <a:buChar char="⎯"/>
              <a:defRPr/>
            </a:pPr>
            <a:r>
              <a:rPr lang="en-US" sz="1800"/>
              <a:t>Cognitive: Fear of failure, loss of self-esteem, fear of judgment, increased alertness</a:t>
            </a:r>
          </a:p>
          <a:p>
            <a:pPr lvl="1" fontAlgn="auto">
              <a:lnSpc>
                <a:spcPct val="100000"/>
              </a:lnSpc>
              <a:spcAft>
                <a:spcPts val="0"/>
              </a:spcAft>
              <a:buSzPct val="75000"/>
              <a:buFont typeface="Cambria Math" panose="02040503050406030204" pitchFamily="18" charset="0"/>
              <a:buChar char="⎯"/>
              <a:defRPr/>
            </a:pPr>
            <a:r>
              <a:rPr lang="en-US" sz="1800"/>
              <a:t>Behavioural: Fidgeting, biting fingernails, avoiding eye contact</a:t>
            </a:r>
          </a:p>
        </p:txBody>
      </p:sp>
      <p:sp>
        <p:nvSpPr>
          <p:cNvPr id="7" name="Slide Number Placeholder 6"/>
          <p:cNvSpPr>
            <a:spLocks noGrp="1"/>
          </p:cNvSpPr>
          <p:nvPr>
            <p:ph type="sldNum" sz="quarter" idx="12"/>
          </p:nvPr>
        </p:nvSpPr>
        <p:spPr>
          <a:xfrm>
            <a:off x="6996666" y="6442877"/>
            <a:ext cx="2057400" cy="365125"/>
          </a:xfrm>
        </p:spPr>
        <p:txBody>
          <a:bodyPr/>
          <a:lstStyle/>
          <a:p>
            <a:pPr>
              <a:defRPr/>
            </a:pPr>
            <a:fld id="{60B22C5F-B915-4E73-A20A-37D63F3713A1}" type="slidenum">
              <a:rPr lang="en-US" smtClean="0"/>
              <a:pPr>
                <a:defRPr/>
              </a:pPr>
              <a:t>21</a:t>
            </a:fld>
            <a:endParaRPr lang="en-US"/>
          </a:p>
        </p:txBody>
      </p:sp>
      <p:sp>
        <p:nvSpPr>
          <p:cNvPr id="9" name="Rectangle 8"/>
          <p:cNvSpPr/>
          <p:nvPr/>
        </p:nvSpPr>
        <p:spPr>
          <a:xfrm>
            <a:off x="6196546" y="6258211"/>
            <a:ext cx="2857520" cy="184666"/>
          </a:xfrm>
          <a:prstGeom prst="rect">
            <a:avLst/>
          </a:prstGeom>
        </p:spPr>
        <p:txBody>
          <a:bodyPr wrap="square">
            <a:spAutoFit/>
          </a:bodyPr>
          <a:lstStyle/>
          <a:p>
            <a:pPr algn="ctr"/>
            <a:r>
              <a:rPr lang="en-AU" sz="600"/>
              <a:t>www.flickr.com/photos/30894945@N04/3176197951/</a:t>
            </a:r>
          </a:p>
        </p:txBody>
      </p:sp>
      <p:sp>
        <p:nvSpPr>
          <p:cNvPr id="2" name="Rectangle 1">
            <a:extLst>
              <a:ext uri="{FF2B5EF4-FFF2-40B4-BE49-F238E27FC236}">
                <a16:creationId xmlns:a16="http://schemas.microsoft.com/office/drawing/2014/main" id="{0F8A42D7-8513-7742-8881-D97D401519FE}"/>
              </a:ext>
            </a:extLst>
          </p:cNvPr>
          <p:cNvSpPr/>
          <p:nvPr/>
        </p:nvSpPr>
        <p:spPr>
          <a:xfrm>
            <a:off x="214282" y="806437"/>
            <a:ext cx="8715374" cy="369332"/>
          </a:xfrm>
          <a:prstGeom prst="rect">
            <a:avLst/>
          </a:prstGeom>
          <a:solidFill>
            <a:srgbClr val="7030A0"/>
          </a:solidFill>
        </p:spPr>
        <p:txBody>
          <a:bodyPr wrap="square">
            <a:spAutoFit/>
          </a:bodyPr>
          <a:lstStyle/>
          <a:p>
            <a:pPr>
              <a:defRPr/>
            </a:pPr>
            <a:r>
              <a:rPr lang="en-US" b="1" u="sng">
                <a:solidFill>
                  <a:schemeClr val="bg1"/>
                </a:solidFill>
              </a:rPr>
              <a:t>Anxiety</a:t>
            </a:r>
            <a:r>
              <a:rPr lang="en-US" b="1">
                <a:solidFill>
                  <a:schemeClr val="bg1"/>
                </a:solidFill>
              </a:rPr>
              <a:t> </a:t>
            </a:r>
            <a:r>
              <a:rPr lang="en-US">
                <a:solidFill>
                  <a:schemeClr val="bg1"/>
                </a:solidFill>
              </a:rPr>
              <a:t>–</a:t>
            </a:r>
            <a:r>
              <a:rPr lang="en-US" b="1">
                <a:solidFill>
                  <a:schemeClr val="bg1"/>
                </a:solidFill>
              </a:rPr>
              <a:t> </a:t>
            </a:r>
            <a:r>
              <a:rPr lang="en-US">
                <a:solidFill>
                  <a:schemeClr val="bg1"/>
                </a:solidFill>
              </a:rPr>
              <a:t>a negative emotion and it is an individual interpretation of a situation.  </a:t>
            </a:r>
          </a:p>
        </p:txBody>
      </p:sp>
      <p:sp>
        <p:nvSpPr>
          <p:cNvPr id="13" name="Footer Placeholder 2">
            <a:extLst>
              <a:ext uri="{FF2B5EF4-FFF2-40B4-BE49-F238E27FC236}">
                <a16:creationId xmlns:a16="http://schemas.microsoft.com/office/drawing/2014/main" id="{5D77498A-9DB4-4C4B-A268-516F9B04AAFF}"/>
              </a:ext>
            </a:extLst>
          </p:cNvPr>
          <p:cNvSpPr>
            <a:spLocks noGrp="1"/>
          </p:cNvSpPr>
          <p:nvPr>
            <p:ph type="ftr" sz="quarter" idx="11"/>
          </p:nvPr>
        </p:nvSpPr>
        <p:spPr>
          <a:xfrm>
            <a:off x="3028919" y="6506303"/>
            <a:ext cx="3086100" cy="365125"/>
          </a:xfrm>
        </p:spPr>
        <p:txBody>
          <a:bodyPr/>
          <a:lstStyle/>
          <a:p>
            <a:r>
              <a:rPr lang="en-US"/>
              <a:t>©PE STUDIES RESOURCES</a:t>
            </a:r>
          </a:p>
        </p:txBody>
      </p:sp>
      <p:pic>
        <p:nvPicPr>
          <p:cNvPr id="11" name="Picture 2">
            <a:hlinkClick r:id="" action="ppaction://hlinkshowjump?jump=firstslide"/>
            <a:extLst>
              <a:ext uri="{FF2B5EF4-FFF2-40B4-BE49-F238E27FC236}">
                <a16:creationId xmlns:a16="http://schemas.microsoft.com/office/drawing/2014/main" id="{A72981AC-7024-9A41-AEB9-182A1580E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hlinkClick r:id="rId4" action="ppaction://hlinksldjump"/>
            <a:extLst>
              <a:ext uri="{FF2B5EF4-FFF2-40B4-BE49-F238E27FC236}">
                <a16:creationId xmlns:a16="http://schemas.microsoft.com/office/drawing/2014/main" id="{5D050D02-BE2D-D54D-B996-35C83F793ED6}"/>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4" name="Title 1">
            <a:extLst>
              <a:ext uri="{FF2B5EF4-FFF2-40B4-BE49-F238E27FC236}">
                <a16:creationId xmlns:a16="http://schemas.microsoft.com/office/drawing/2014/main" id="{61D83FC5-643A-0849-8B2F-4087CE016F8F}"/>
              </a:ext>
            </a:extLst>
          </p:cNvPr>
          <p:cNvSpPr>
            <a:spLocks noGrp="1"/>
          </p:cNvSpPr>
          <p:nvPr>
            <p:ph type="title"/>
          </p:nvPr>
        </p:nvSpPr>
        <p:spPr>
          <a:xfrm>
            <a:off x="0" y="0"/>
            <a:ext cx="9144000" cy="457955"/>
          </a:xfr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MENTAL SKILLS </a:t>
            </a:r>
            <a:r>
              <a:rPr lang="en-US" sz="2400" b="1" dirty="0">
                <a:solidFill>
                  <a:schemeClr val="bg1"/>
                </a:solidFill>
              </a:rPr>
              <a:t>–</a:t>
            </a:r>
            <a:r>
              <a:rPr lang="en-GB" sz="2400" b="1" dirty="0"/>
              <a:t> AROUSAL</a:t>
            </a:r>
          </a:p>
        </p:txBody>
      </p:sp>
    </p:spTree>
    <p:extLst>
      <p:ext uri="{BB962C8B-B14F-4D97-AF65-F5344CB8AC3E}">
        <p14:creationId xmlns:p14="http://schemas.microsoft.com/office/powerpoint/2010/main" val="152974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3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3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3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uiExpand="1" build="p"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5B70030-C5ED-4C20-AA4F-60533FC034F7}" type="slidenum">
              <a:rPr lang="en-US" smtClean="0"/>
              <a:pPr>
                <a:defRPr/>
              </a:pPr>
              <a:t>22</a:t>
            </a:fld>
            <a:endParaRPr lang="en-US"/>
          </a:p>
        </p:txBody>
      </p:sp>
      <p:sp>
        <p:nvSpPr>
          <p:cNvPr id="4" name="Rectangle 3"/>
          <p:cNvSpPr/>
          <p:nvPr/>
        </p:nvSpPr>
        <p:spPr>
          <a:xfrm>
            <a:off x="500034" y="928670"/>
            <a:ext cx="8072494" cy="1785104"/>
          </a:xfrm>
          <a:prstGeom prst="rect">
            <a:avLst/>
          </a:prstGeom>
          <a:solidFill>
            <a:schemeClr val="bg1"/>
          </a:solidFill>
          <a:ln>
            <a:solidFill>
              <a:srgbClr val="00B0F0"/>
            </a:solidFill>
          </a:ln>
        </p:spPr>
        <p:txBody>
          <a:bodyPr wrap="square">
            <a:spAutoFit/>
          </a:bodyPr>
          <a:lstStyle/>
          <a:p>
            <a:r>
              <a:rPr lang="en-US" dirty="0">
                <a:latin typeface="Calibri" pitchFamily="34" charset="0"/>
              </a:rPr>
              <a:t>Anxiety can improve performance even though it is a negative emotion.</a:t>
            </a:r>
          </a:p>
          <a:p>
            <a:endParaRPr lang="en-US" sz="1000" dirty="0">
              <a:latin typeface="Calibri" pitchFamily="34" charset="0"/>
            </a:endParaRPr>
          </a:p>
          <a:p>
            <a:r>
              <a:rPr lang="en-US" dirty="0">
                <a:latin typeface="Calibri" pitchFamily="34" charset="0"/>
              </a:rPr>
              <a:t>Many excellent athletes have had successful careers based on;</a:t>
            </a:r>
          </a:p>
          <a:p>
            <a:endParaRPr lang="en-US" sz="1000" dirty="0">
              <a:latin typeface="Calibri" pitchFamily="34" charset="0"/>
            </a:endParaRPr>
          </a:p>
          <a:p>
            <a:pPr marL="176213" lvl="1" indent="280988">
              <a:buFont typeface="Arial" charset="0"/>
              <a:buChar char="•"/>
            </a:pPr>
            <a:r>
              <a:rPr lang="en-US" dirty="0">
                <a:latin typeface="Calibri" pitchFamily="34" charset="0"/>
              </a:rPr>
              <a:t>Fear of failure</a:t>
            </a:r>
          </a:p>
          <a:p>
            <a:pPr marL="176213" lvl="1" indent="280988">
              <a:buFont typeface="Arial" charset="0"/>
              <a:buChar char="•"/>
            </a:pPr>
            <a:r>
              <a:rPr lang="en-US" dirty="0">
                <a:latin typeface="Calibri" pitchFamily="34" charset="0"/>
              </a:rPr>
              <a:t>Fear of being judged</a:t>
            </a:r>
          </a:p>
          <a:p>
            <a:pPr marL="176213" lvl="1" indent="280988">
              <a:buFont typeface="Arial" charset="0"/>
              <a:buChar char="•"/>
            </a:pPr>
            <a:r>
              <a:rPr lang="en-US" dirty="0">
                <a:latin typeface="Calibri" pitchFamily="34" charset="0"/>
              </a:rPr>
              <a:t>Fear of letting other people down </a:t>
            </a:r>
          </a:p>
        </p:txBody>
      </p:sp>
      <p:sp>
        <p:nvSpPr>
          <p:cNvPr id="5" name="Rectangle 6"/>
          <p:cNvSpPr>
            <a:spLocks noChangeArrowheads="1"/>
          </p:cNvSpPr>
          <p:nvPr/>
        </p:nvSpPr>
        <p:spPr bwMode="auto">
          <a:xfrm>
            <a:off x="500034" y="3203026"/>
            <a:ext cx="8015316" cy="646331"/>
          </a:xfrm>
          <a:prstGeom prst="rect">
            <a:avLst/>
          </a:prstGeom>
          <a:solidFill>
            <a:srgbClr val="FF0000"/>
          </a:solidFill>
          <a:ln w="9525">
            <a:noFill/>
            <a:miter lim="800000"/>
            <a:headEnd/>
            <a:tailEnd/>
          </a:ln>
        </p:spPr>
        <p:txBody>
          <a:bodyPr wrap="square">
            <a:spAutoFit/>
          </a:bodyPr>
          <a:lstStyle/>
          <a:p>
            <a:pPr algn="ctr"/>
            <a:r>
              <a:rPr lang="en-AU" b="1">
                <a:solidFill>
                  <a:schemeClr val="bg1"/>
                </a:solidFill>
                <a:latin typeface="Calibri" pitchFamily="34" charset="0"/>
              </a:rPr>
              <a:t>“ I play with a fear of letting people down. That's what motivates me.” </a:t>
            </a:r>
          </a:p>
          <a:p>
            <a:pPr algn="ctr"/>
            <a:r>
              <a:rPr lang="en-AU" b="1">
                <a:solidFill>
                  <a:schemeClr val="bg1"/>
                </a:solidFill>
                <a:latin typeface="Calibri" pitchFamily="34" charset="0"/>
              </a:rPr>
              <a:t>Johnny Wilkinson, English rugby player.</a:t>
            </a:r>
          </a:p>
        </p:txBody>
      </p:sp>
      <p:sp>
        <p:nvSpPr>
          <p:cNvPr id="6" name="Rectangle 5"/>
          <p:cNvSpPr/>
          <p:nvPr/>
        </p:nvSpPr>
        <p:spPr>
          <a:xfrm>
            <a:off x="500034" y="4389790"/>
            <a:ext cx="8072494" cy="1200329"/>
          </a:xfrm>
          <a:prstGeom prst="rect">
            <a:avLst/>
          </a:prstGeom>
          <a:solidFill>
            <a:schemeClr val="bg1"/>
          </a:solidFill>
          <a:ln>
            <a:solidFill>
              <a:srgbClr val="00B0F0"/>
            </a:solidFill>
          </a:ln>
        </p:spPr>
        <p:txBody>
          <a:bodyPr wrap="square">
            <a:spAutoFit/>
          </a:bodyPr>
          <a:lstStyle/>
          <a:p>
            <a:r>
              <a:rPr lang="en-US">
                <a:latin typeface="Calibri" pitchFamily="34" charset="0"/>
              </a:rPr>
              <a:t>Too much anxiety can lead to “choking” when the performer fails to perform to their potential. High stress levels can lead to over arousal, resulting in the performer having a narrow – internal attentional focus leading to the missing of important cues  and a diminished performance.</a:t>
            </a:r>
          </a:p>
        </p:txBody>
      </p:sp>
      <p:sp>
        <p:nvSpPr>
          <p:cNvPr id="10" name="Footer Placeholder 2">
            <a:extLst>
              <a:ext uri="{FF2B5EF4-FFF2-40B4-BE49-F238E27FC236}">
                <a16:creationId xmlns:a16="http://schemas.microsoft.com/office/drawing/2014/main" id="{21012E03-45FD-1D40-AF84-90FB3B002F07}"/>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©PE STUDIES RESOURCES</a:t>
            </a:r>
          </a:p>
        </p:txBody>
      </p:sp>
      <p:pic>
        <p:nvPicPr>
          <p:cNvPr id="13" name="Picture 2">
            <a:hlinkClick r:id="" action="ppaction://hlinkshowjump?jump=firstslide"/>
            <a:extLst>
              <a:ext uri="{FF2B5EF4-FFF2-40B4-BE49-F238E27FC236}">
                <a16:creationId xmlns:a16="http://schemas.microsoft.com/office/drawing/2014/main" id="{BCF8191A-3CE9-FC40-A7CA-CD977CD13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hlinkClick r:id="rId3" action="ppaction://hlinksldjump"/>
            <a:extLst>
              <a:ext uri="{FF2B5EF4-FFF2-40B4-BE49-F238E27FC236}">
                <a16:creationId xmlns:a16="http://schemas.microsoft.com/office/drawing/2014/main" id="{70429A91-7F51-C74C-BB08-561D0D1B0455}"/>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1" name="Title 1">
            <a:extLst>
              <a:ext uri="{FF2B5EF4-FFF2-40B4-BE49-F238E27FC236}">
                <a16:creationId xmlns:a16="http://schemas.microsoft.com/office/drawing/2014/main" id="{FAF94A79-5327-0F48-B60B-E405A97C61BF}"/>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Tree>
    <p:extLst>
      <p:ext uri="{BB962C8B-B14F-4D97-AF65-F5344CB8AC3E}">
        <p14:creationId xmlns:p14="http://schemas.microsoft.com/office/powerpoint/2010/main" val="246268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Wade Hampton -v- J.L. Mann Soccer by Gil Searcy."/>
          <p:cNvPicPr>
            <a:picLocks noChangeAspect="1" noChangeArrowheads="1"/>
          </p:cNvPicPr>
          <p:nvPr/>
        </p:nvPicPr>
        <p:blipFill>
          <a:blip r:embed="rId3" cstate="print"/>
          <a:srcRect/>
          <a:stretch>
            <a:fillRect/>
          </a:stretch>
        </p:blipFill>
        <p:spPr bwMode="auto">
          <a:xfrm>
            <a:off x="2924485" y="4400554"/>
            <a:ext cx="3333740" cy="2220272"/>
          </a:xfrm>
          <a:prstGeom prst="rect">
            <a:avLst/>
          </a:prstGeom>
          <a:noFill/>
        </p:spPr>
      </p:pic>
      <p:sp>
        <p:nvSpPr>
          <p:cNvPr id="2" name="Rounded Rectangle 1">
            <a:extLst>
              <a:ext uri="{FF2B5EF4-FFF2-40B4-BE49-F238E27FC236}">
                <a16:creationId xmlns:a16="http://schemas.microsoft.com/office/drawing/2014/main" id="{078C6608-6A93-D641-9651-71FBF465544F}"/>
              </a:ext>
            </a:extLst>
          </p:cNvPr>
          <p:cNvSpPr/>
          <p:nvPr/>
        </p:nvSpPr>
        <p:spPr>
          <a:xfrm>
            <a:off x="179387" y="2619632"/>
            <a:ext cx="8878116" cy="178092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01" name="Rectangle 3"/>
          <p:cNvSpPr>
            <a:spLocks noGrp="1"/>
          </p:cNvSpPr>
          <p:nvPr>
            <p:ph idx="1"/>
          </p:nvPr>
        </p:nvSpPr>
        <p:spPr>
          <a:xfrm>
            <a:off x="214282" y="734938"/>
            <a:ext cx="8750331" cy="1720865"/>
          </a:xfrm>
          <a:solidFill>
            <a:schemeClr val="bg1"/>
          </a:solidFill>
          <a:ln>
            <a:solidFill>
              <a:srgbClr val="00B0F0"/>
            </a:solidFill>
          </a:ln>
        </p:spPr>
        <p:txBody>
          <a:bodyPr>
            <a:normAutofit/>
          </a:bodyPr>
          <a:lstStyle/>
          <a:p>
            <a:pPr>
              <a:lnSpc>
                <a:spcPct val="100000"/>
              </a:lnSpc>
              <a:buNone/>
            </a:pPr>
            <a:r>
              <a:rPr lang="en-US" sz="1800" b="1" u="sng" dirty="0"/>
              <a:t>TWO types of anxiety</a:t>
            </a:r>
            <a:r>
              <a:rPr lang="en-US" sz="1800" b="1" dirty="0"/>
              <a:t>:</a:t>
            </a:r>
            <a:endParaRPr lang="en-US" sz="1800" b="1" u="sng" dirty="0"/>
          </a:p>
          <a:p>
            <a:pPr lvl="1">
              <a:lnSpc>
                <a:spcPct val="100000"/>
              </a:lnSpc>
              <a:buFont typeface="Wingdings 2" pitchFamily="18" charset="2"/>
              <a:buNone/>
            </a:pPr>
            <a:endParaRPr lang="en-US" sz="1000" b="1" u="sng" dirty="0"/>
          </a:p>
          <a:p>
            <a:pPr marL="342900" indent="-342900">
              <a:lnSpc>
                <a:spcPct val="100000"/>
              </a:lnSpc>
              <a:buFont typeface="Wingdings 2" pitchFamily="18" charset="2"/>
              <a:buAutoNum type="arabicPeriod"/>
            </a:pPr>
            <a:r>
              <a:rPr lang="en-US" sz="1800" b="1" u="sng" dirty="0">
                <a:solidFill>
                  <a:srgbClr val="FF0000"/>
                </a:solidFill>
              </a:rPr>
              <a:t>State Anxiety </a:t>
            </a:r>
          </a:p>
          <a:p>
            <a:pPr marL="0" indent="0">
              <a:lnSpc>
                <a:spcPct val="100000"/>
              </a:lnSpc>
              <a:buNone/>
            </a:pPr>
            <a:r>
              <a:rPr lang="en-US" sz="1800" dirty="0"/>
              <a:t>An </a:t>
            </a:r>
            <a:r>
              <a:rPr lang="en-US" sz="1800" u="sng" dirty="0"/>
              <a:t>immediate</a:t>
            </a:r>
            <a:r>
              <a:rPr lang="en-US" sz="1800" dirty="0"/>
              <a:t> emotional state of fear, tension and increased arousal. Can change several times during performance and varies from player to player.</a:t>
            </a:r>
            <a:endParaRPr lang="en-AU" sz="1800" dirty="0"/>
          </a:p>
        </p:txBody>
      </p:sp>
      <p:sp>
        <p:nvSpPr>
          <p:cNvPr id="32772" name="Line 4"/>
          <p:cNvSpPr>
            <a:spLocks noChangeShapeType="1"/>
          </p:cNvSpPr>
          <p:nvPr/>
        </p:nvSpPr>
        <p:spPr bwMode="auto">
          <a:xfrm>
            <a:off x="714375" y="3571876"/>
            <a:ext cx="7848600" cy="0"/>
          </a:xfrm>
          <a:prstGeom prst="line">
            <a:avLst/>
          </a:prstGeom>
          <a:ln w="38100">
            <a:solidFill>
              <a:srgbClr val="FF0000"/>
            </a:solidFill>
            <a:headEnd/>
            <a:tailEnd type="triangle" w="med" len="med"/>
          </a:ln>
        </p:spPr>
        <p:style>
          <a:lnRef idx="3">
            <a:schemeClr val="accent6"/>
          </a:lnRef>
          <a:fillRef idx="0">
            <a:schemeClr val="accent6"/>
          </a:fillRef>
          <a:effectRef idx="2">
            <a:schemeClr val="accent6"/>
          </a:effectRef>
          <a:fontRef idx="minor">
            <a:schemeClr val="tx1"/>
          </a:fontRef>
        </p:style>
        <p:txBody>
          <a:bodyPr/>
          <a:lstStyle/>
          <a:p>
            <a:pPr fontAlgn="auto">
              <a:spcBef>
                <a:spcPts val="0"/>
              </a:spcBef>
              <a:spcAft>
                <a:spcPts val="0"/>
              </a:spcAft>
              <a:defRPr/>
            </a:pPr>
            <a:endParaRPr lang="en-US"/>
          </a:p>
        </p:txBody>
      </p:sp>
      <p:sp>
        <p:nvSpPr>
          <p:cNvPr id="128003" name="Text Box 5"/>
          <p:cNvSpPr txBox="1">
            <a:spLocks noChangeArrowheads="1"/>
          </p:cNvSpPr>
          <p:nvPr/>
        </p:nvSpPr>
        <p:spPr bwMode="auto">
          <a:xfrm>
            <a:off x="319088" y="3100388"/>
            <a:ext cx="1785938" cy="400050"/>
          </a:xfrm>
          <a:prstGeom prst="rect">
            <a:avLst/>
          </a:prstGeom>
          <a:noFill/>
          <a:ln w="9525">
            <a:noFill/>
            <a:miter lim="800000"/>
            <a:headEnd/>
            <a:tailEnd/>
          </a:ln>
        </p:spPr>
        <p:txBody>
          <a:bodyPr>
            <a:spAutoFit/>
          </a:bodyPr>
          <a:lstStyle/>
          <a:p>
            <a:pPr>
              <a:spcBef>
                <a:spcPct val="50000"/>
              </a:spcBef>
            </a:pPr>
            <a:r>
              <a:rPr lang="en-US" sz="2000" b="1">
                <a:solidFill>
                  <a:srgbClr val="FF0000"/>
                </a:solidFill>
                <a:latin typeface="Calibri" pitchFamily="34" charset="0"/>
              </a:rPr>
              <a:t>Start of match</a:t>
            </a:r>
            <a:endParaRPr lang="en-AU" sz="2000" b="1">
              <a:solidFill>
                <a:srgbClr val="FF0000"/>
              </a:solidFill>
              <a:latin typeface="Calibri" pitchFamily="34" charset="0"/>
            </a:endParaRPr>
          </a:p>
        </p:txBody>
      </p:sp>
      <p:sp>
        <p:nvSpPr>
          <p:cNvPr id="128004" name="Text Box 6"/>
          <p:cNvSpPr txBox="1">
            <a:spLocks noChangeArrowheads="1"/>
          </p:cNvSpPr>
          <p:nvPr/>
        </p:nvSpPr>
        <p:spPr bwMode="auto">
          <a:xfrm>
            <a:off x="2928938" y="3000376"/>
            <a:ext cx="2016125" cy="400050"/>
          </a:xfrm>
          <a:prstGeom prst="rect">
            <a:avLst/>
          </a:prstGeom>
          <a:noFill/>
          <a:ln w="9525">
            <a:noFill/>
            <a:miter lim="800000"/>
            <a:headEnd/>
            <a:tailEnd/>
          </a:ln>
        </p:spPr>
        <p:txBody>
          <a:bodyPr>
            <a:spAutoFit/>
          </a:bodyPr>
          <a:lstStyle/>
          <a:p>
            <a:pPr>
              <a:spcBef>
                <a:spcPct val="50000"/>
              </a:spcBef>
            </a:pPr>
            <a:r>
              <a:rPr lang="en-US" sz="2000" b="1">
                <a:solidFill>
                  <a:srgbClr val="FF0000"/>
                </a:solidFill>
                <a:latin typeface="Calibri" pitchFamily="34" charset="0"/>
              </a:rPr>
              <a:t>Middle of match</a:t>
            </a:r>
            <a:endParaRPr lang="en-AU" sz="2000" b="1">
              <a:solidFill>
                <a:srgbClr val="FF0000"/>
              </a:solidFill>
              <a:latin typeface="Calibri" pitchFamily="34" charset="0"/>
            </a:endParaRPr>
          </a:p>
        </p:txBody>
      </p:sp>
      <p:sp>
        <p:nvSpPr>
          <p:cNvPr id="128005" name="Text Box 7"/>
          <p:cNvSpPr txBox="1">
            <a:spLocks noChangeArrowheads="1"/>
          </p:cNvSpPr>
          <p:nvPr/>
        </p:nvSpPr>
        <p:spPr bwMode="auto">
          <a:xfrm>
            <a:off x="5435600" y="2784476"/>
            <a:ext cx="1939929" cy="708025"/>
          </a:xfrm>
          <a:prstGeom prst="rect">
            <a:avLst/>
          </a:prstGeom>
          <a:noFill/>
          <a:ln w="9525">
            <a:noFill/>
            <a:miter lim="800000"/>
            <a:headEnd/>
            <a:tailEnd/>
          </a:ln>
        </p:spPr>
        <p:txBody>
          <a:bodyPr wrap="square">
            <a:spAutoFit/>
          </a:bodyPr>
          <a:lstStyle/>
          <a:p>
            <a:pPr>
              <a:spcBef>
                <a:spcPct val="50000"/>
              </a:spcBef>
            </a:pPr>
            <a:r>
              <a:rPr lang="en-US" sz="2000" b="1">
                <a:solidFill>
                  <a:srgbClr val="FF0000"/>
                </a:solidFill>
                <a:latin typeface="Calibri" pitchFamily="34" charset="0"/>
              </a:rPr>
              <a:t>5 minutes left – scores equal</a:t>
            </a:r>
            <a:endParaRPr lang="en-AU" sz="2000" b="1">
              <a:solidFill>
                <a:srgbClr val="FF0000"/>
              </a:solidFill>
              <a:latin typeface="Calibri" pitchFamily="34" charset="0"/>
            </a:endParaRPr>
          </a:p>
        </p:txBody>
      </p:sp>
      <p:sp>
        <p:nvSpPr>
          <p:cNvPr id="128006" name="Text Box 8"/>
          <p:cNvSpPr txBox="1">
            <a:spLocks noChangeArrowheads="1"/>
          </p:cNvSpPr>
          <p:nvPr/>
        </p:nvSpPr>
        <p:spPr bwMode="auto">
          <a:xfrm>
            <a:off x="7524750" y="2928938"/>
            <a:ext cx="1439863" cy="400050"/>
          </a:xfrm>
          <a:prstGeom prst="rect">
            <a:avLst/>
          </a:prstGeom>
          <a:noFill/>
          <a:ln w="9525">
            <a:noFill/>
            <a:miter lim="800000"/>
            <a:headEnd/>
            <a:tailEnd/>
          </a:ln>
        </p:spPr>
        <p:txBody>
          <a:bodyPr>
            <a:spAutoFit/>
          </a:bodyPr>
          <a:lstStyle/>
          <a:p>
            <a:pPr>
              <a:spcBef>
                <a:spcPct val="50000"/>
              </a:spcBef>
            </a:pPr>
            <a:r>
              <a:rPr lang="en-US" sz="2000" b="1">
                <a:solidFill>
                  <a:srgbClr val="FF0000"/>
                </a:solidFill>
                <a:latin typeface="Calibri" pitchFamily="34" charset="0"/>
              </a:rPr>
              <a:t>Game ends</a:t>
            </a:r>
            <a:endParaRPr lang="en-AU" sz="2000" b="1">
              <a:solidFill>
                <a:srgbClr val="FF0000"/>
              </a:solidFill>
              <a:latin typeface="Calibri" pitchFamily="34" charset="0"/>
            </a:endParaRPr>
          </a:p>
        </p:txBody>
      </p:sp>
      <p:sp>
        <p:nvSpPr>
          <p:cNvPr id="128007" name="Text Box 12"/>
          <p:cNvSpPr txBox="1">
            <a:spLocks noChangeArrowheads="1"/>
          </p:cNvSpPr>
          <p:nvPr/>
        </p:nvSpPr>
        <p:spPr bwMode="auto">
          <a:xfrm>
            <a:off x="214282" y="4000504"/>
            <a:ext cx="1800225" cy="400050"/>
          </a:xfrm>
          <a:prstGeom prst="rect">
            <a:avLst/>
          </a:prstGeom>
          <a:noFill/>
          <a:ln w="9525">
            <a:noFill/>
            <a:miter lim="800000"/>
            <a:headEnd/>
            <a:tailEnd/>
          </a:ln>
        </p:spPr>
        <p:txBody>
          <a:bodyPr>
            <a:spAutoFit/>
          </a:bodyPr>
          <a:lstStyle/>
          <a:p>
            <a:pPr>
              <a:spcBef>
                <a:spcPct val="50000"/>
              </a:spcBef>
            </a:pPr>
            <a:r>
              <a:rPr lang="en-US" sz="2000">
                <a:latin typeface="Calibri" pitchFamily="34" charset="0"/>
              </a:rPr>
              <a:t>High anxiety</a:t>
            </a:r>
            <a:endParaRPr lang="en-AU" sz="2000">
              <a:latin typeface="Calibri" pitchFamily="34" charset="0"/>
            </a:endParaRPr>
          </a:p>
        </p:txBody>
      </p:sp>
      <p:sp>
        <p:nvSpPr>
          <p:cNvPr id="128008" name="Text Box 13"/>
          <p:cNvSpPr txBox="1">
            <a:spLocks noChangeArrowheads="1"/>
          </p:cNvSpPr>
          <p:nvPr/>
        </p:nvSpPr>
        <p:spPr bwMode="auto">
          <a:xfrm>
            <a:off x="3357554" y="4000504"/>
            <a:ext cx="1728788" cy="400050"/>
          </a:xfrm>
          <a:prstGeom prst="rect">
            <a:avLst/>
          </a:prstGeom>
          <a:noFill/>
          <a:ln w="9525">
            <a:noFill/>
            <a:miter lim="800000"/>
            <a:headEnd/>
            <a:tailEnd/>
          </a:ln>
        </p:spPr>
        <p:txBody>
          <a:bodyPr>
            <a:spAutoFit/>
          </a:bodyPr>
          <a:lstStyle/>
          <a:p>
            <a:pPr>
              <a:spcBef>
                <a:spcPct val="50000"/>
              </a:spcBef>
            </a:pPr>
            <a:r>
              <a:rPr lang="en-US" sz="2000">
                <a:latin typeface="Calibri" pitchFamily="34" charset="0"/>
              </a:rPr>
              <a:t>Anxiety drops</a:t>
            </a:r>
            <a:endParaRPr lang="en-AU" sz="2000">
              <a:latin typeface="Calibri" pitchFamily="34" charset="0"/>
            </a:endParaRPr>
          </a:p>
        </p:txBody>
      </p:sp>
      <p:sp>
        <p:nvSpPr>
          <p:cNvPr id="128009" name="Text Box 14"/>
          <p:cNvSpPr txBox="1">
            <a:spLocks noChangeArrowheads="1"/>
          </p:cNvSpPr>
          <p:nvPr/>
        </p:nvSpPr>
        <p:spPr bwMode="auto">
          <a:xfrm>
            <a:off x="5214942" y="4000504"/>
            <a:ext cx="2160587" cy="400050"/>
          </a:xfrm>
          <a:prstGeom prst="rect">
            <a:avLst/>
          </a:prstGeom>
          <a:noFill/>
          <a:ln w="9525">
            <a:noFill/>
            <a:miter lim="800000"/>
            <a:headEnd/>
            <a:tailEnd/>
          </a:ln>
        </p:spPr>
        <p:txBody>
          <a:bodyPr>
            <a:spAutoFit/>
          </a:bodyPr>
          <a:lstStyle/>
          <a:p>
            <a:pPr>
              <a:spcBef>
                <a:spcPct val="50000"/>
              </a:spcBef>
            </a:pPr>
            <a:r>
              <a:rPr lang="en-US" sz="2000">
                <a:latin typeface="Calibri" pitchFamily="34" charset="0"/>
              </a:rPr>
              <a:t>Anxiety increases</a:t>
            </a:r>
            <a:endParaRPr lang="en-AU" sz="2000">
              <a:latin typeface="Calibri" pitchFamily="34" charset="0"/>
            </a:endParaRPr>
          </a:p>
        </p:txBody>
      </p:sp>
      <p:sp>
        <p:nvSpPr>
          <p:cNvPr id="128010" name="Text Box 15"/>
          <p:cNvSpPr txBox="1">
            <a:spLocks noChangeArrowheads="1"/>
          </p:cNvSpPr>
          <p:nvPr/>
        </p:nvSpPr>
        <p:spPr bwMode="auto">
          <a:xfrm>
            <a:off x="7500938" y="4000504"/>
            <a:ext cx="1643062" cy="400110"/>
          </a:xfrm>
          <a:prstGeom prst="rect">
            <a:avLst/>
          </a:prstGeom>
          <a:noFill/>
          <a:ln w="9525">
            <a:noFill/>
            <a:miter lim="800000"/>
            <a:headEnd/>
            <a:tailEnd/>
          </a:ln>
        </p:spPr>
        <p:txBody>
          <a:bodyPr wrap="square">
            <a:spAutoFit/>
          </a:bodyPr>
          <a:lstStyle/>
          <a:p>
            <a:pPr>
              <a:spcBef>
                <a:spcPct val="50000"/>
              </a:spcBef>
            </a:pPr>
            <a:r>
              <a:rPr lang="en-US" sz="2000">
                <a:latin typeface="Calibri" pitchFamily="34" charset="0"/>
              </a:rPr>
              <a:t>Anxiety drops</a:t>
            </a:r>
            <a:endParaRPr lang="en-AU" sz="2000">
              <a:latin typeface="Calibri" pitchFamily="34" charset="0"/>
            </a:endParaRPr>
          </a:p>
        </p:txBody>
      </p:sp>
      <p:sp>
        <p:nvSpPr>
          <p:cNvPr id="128011" name="Line 16"/>
          <p:cNvSpPr>
            <a:spLocks noChangeShapeType="1"/>
          </p:cNvSpPr>
          <p:nvPr/>
        </p:nvSpPr>
        <p:spPr bwMode="auto">
          <a:xfrm flipV="1">
            <a:off x="979812" y="3714751"/>
            <a:ext cx="71464" cy="285753"/>
          </a:xfrm>
          <a:prstGeom prst="line">
            <a:avLst/>
          </a:prstGeom>
          <a:noFill/>
          <a:ln w="9525">
            <a:solidFill>
              <a:schemeClr val="tx1"/>
            </a:solidFill>
            <a:round/>
            <a:headEnd/>
            <a:tailEnd type="triangle" w="med" len="med"/>
          </a:ln>
        </p:spPr>
        <p:txBody>
          <a:bodyPr/>
          <a:lstStyle/>
          <a:p>
            <a:endParaRPr lang="en-US"/>
          </a:p>
        </p:txBody>
      </p:sp>
      <p:sp>
        <p:nvSpPr>
          <p:cNvPr id="128012" name="Line 17"/>
          <p:cNvSpPr>
            <a:spLocks noChangeShapeType="1"/>
          </p:cNvSpPr>
          <p:nvPr/>
        </p:nvSpPr>
        <p:spPr bwMode="auto">
          <a:xfrm flipH="1" flipV="1">
            <a:off x="4196548" y="3686172"/>
            <a:ext cx="25400" cy="285755"/>
          </a:xfrm>
          <a:prstGeom prst="line">
            <a:avLst/>
          </a:prstGeom>
          <a:noFill/>
          <a:ln w="9525">
            <a:solidFill>
              <a:schemeClr val="tx1"/>
            </a:solidFill>
            <a:round/>
            <a:headEnd/>
            <a:tailEnd type="triangle" w="med" len="med"/>
          </a:ln>
        </p:spPr>
        <p:txBody>
          <a:bodyPr/>
          <a:lstStyle/>
          <a:p>
            <a:endParaRPr lang="en-US"/>
          </a:p>
        </p:txBody>
      </p:sp>
      <p:sp>
        <p:nvSpPr>
          <p:cNvPr id="128013" name="Line 18"/>
          <p:cNvSpPr>
            <a:spLocks noChangeShapeType="1"/>
          </p:cNvSpPr>
          <p:nvPr/>
        </p:nvSpPr>
        <p:spPr bwMode="auto">
          <a:xfrm flipV="1">
            <a:off x="6177760" y="3687838"/>
            <a:ext cx="117475" cy="285752"/>
          </a:xfrm>
          <a:prstGeom prst="line">
            <a:avLst/>
          </a:prstGeom>
          <a:noFill/>
          <a:ln w="9525">
            <a:solidFill>
              <a:schemeClr val="tx1"/>
            </a:solidFill>
            <a:round/>
            <a:headEnd/>
            <a:tailEnd type="triangle" w="med" len="med"/>
          </a:ln>
        </p:spPr>
        <p:txBody>
          <a:bodyPr/>
          <a:lstStyle/>
          <a:p>
            <a:endParaRPr lang="en-US"/>
          </a:p>
        </p:txBody>
      </p:sp>
      <p:sp>
        <p:nvSpPr>
          <p:cNvPr id="128014" name="Line 19"/>
          <p:cNvSpPr>
            <a:spLocks noChangeShapeType="1"/>
          </p:cNvSpPr>
          <p:nvPr/>
        </p:nvSpPr>
        <p:spPr bwMode="auto">
          <a:xfrm flipH="1" flipV="1">
            <a:off x="8305051" y="3714750"/>
            <a:ext cx="29" cy="357193"/>
          </a:xfrm>
          <a:prstGeom prst="line">
            <a:avLst/>
          </a:prstGeom>
          <a:noFill/>
          <a:ln w="9525">
            <a:solidFill>
              <a:schemeClr val="tx1"/>
            </a:solidFill>
            <a:round/>
            <a:headEnd/>
            <a:tailEnd type="triangle" w="med" len="med"/>
          </a:ln>
        </p:spPr>
        <p:txBody>
          <a:bodyPr/>
          <a:lstStyle/>
          <a:p>
            <a:endParaRPr lang="en-US"/>
          </a:p>
        </p:txBody>
      </p:sp>
      <p:sp>
        <p:nvSpPr>
          <p:cNvPr id="19" name="Slide Number Placeholder 18"/>
          <p:cNvSpPr>
            <a:spLocks noGrp="1"/>
          </p:cNvSpPr>
          <p:nvPr>
            <p:ph type="sldNum" sz="quarter" idx="12"/>
          </p:nvPr>
        </p:nvSpPr>
        <p:spPr>
          <a:xfrm>
            <a:off x="2655105" y="6514599"/>
            <a:ext cx="3614734" cy="285728"/>
          </a:xfrm>
        </p:spPr>
        <p:txBody>
          <a:bodyPr/>
          <a:lstStyle/>
          <a:p>
            <a:pPr>
              <a:defRPr/>
            </a:pPr>
            <a:r>
              <a:rPr lang="en-US" sz="600">
                <a:solidFill>
                  <a:schemeClr val="tx1"/>
                </a:solidFill>
              </a:rPr>
              <a:t>www.flickr.com/photos/gcsearcy/3483890572/</a:t>
            </a:r>
          </a:p>
        </p:txBody>
      </p:sp>
      <p:sp>
        <p:nvSpPr>
          <p:cNvPr id="24" name="Footer Placeholder 2">
            <a:extLst>
              <a:ext uri="{FF2B5EF4-FFF2-40B4-BE49-F238E27FC236}">
                <a16:creationId xmlns:a16="http://schemas.microsoft.com/office/drawing/2014/main" id="{D688E4D1-9708-E840-9A3D-94F73DC8ACF5}"/>
              </a:ext>
            </a:extLst>
          </p:cNvPr>
          <p:cNvSpPr txBox="1">
            <a:spLocks/>
          </p:cNvSpPr>
          <p:nvPr/>
        </p:nvSpPr>
        <p:spPr>
          <a:xfrm>
            <a:off x="1058157" y="6572272"/>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©PE STUDIES RESOURCES</a:t>
            </a:r>
          </a:p>
        </p:txBody>
      </p:sp>
      <p:pic>
        <p:nvPicPr>
          <p:cNvPr id="27" name="Picture 2">
            <a:hlinkClick r:id="" action="ppaction://hlinkshowjump?jump=firstslide"/>
            <a:extLst>
              <a:ext uri="{FF2B5EF4-FFF2-40B4-BE49-F238E27FC236}">
                <a16:creationId xmlns:a16="http://schemas.microsoft.com/office/drawing/2014/main" id="{30AB4C99-965B-4146-9345-22D70A844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5" action="ppaction://hlinksldjump"/>
            <a:extLst>
              <a:ext uri="{FF2B5EF4-FFF2-40B4-BE49-F238E27FC236}">
                <a16:creationId xmlns:a16="http://schemas.microsoft.com/office/drawing/2014/main" id="{CBAEF84C-41B5-034C-AB36-D2586770BD80}"/>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5" name="Title 1">
            <a:extLst>
              <a:ext uri="{FF2B5EF4-FFF2-40B4-BE49-F238E27FC236}">
                <a16:creationId xmlns:a16="http://schemas.microsoft.com/office/drawing/2014/main" id="{D179C213-28F1-674F-9A06-97D05C794AE3}"/>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Tree>
    <p:extLst>
      <p:ext uri="{BB962C8B-B14F-4D97-AF65-F5344CB8AC3E}">
        <p14:creationId xmlns:p14="http://schemas.microsoft.com/office/powerpoint/2010/main" val="197540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0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0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0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0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0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0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80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80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80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8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p:bldP spid="128004" grpId="0"/>
      <p:bldP spid="128005" grpId="0"/>
      <p:bldP spid="128006" grpId="0"/>
      <p:bldP spid="128007" grpId="0"/>
      <p:bldP spid="128008" grpId="0"/>
      <p:bldP spid="128009" grpId="0"/>
      <p:bldP spid="128010" grpId="0"/>
      <p:bldP spid="128011" grpId="0" animBg="1"/>
      <p:bldP spid="128012" grpId="0" animBg="1"/>
      <p:bldP spid="128013" grpId="0" animBg="1"/>
      <p:bldP spid="1280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79" y="1113761"/>
            <a:ext cx="8677468" cy="3970318"/>
          </a:xfrm>
          <a:prstGeom prst="rect">
            <a:avLst/>
          </a:prstGeom>
          <a:solidFill>
            <a:schemeClr val="bg1"/>
          </a:solidFill>
          <a:ln>
            <a:solidFill>
              <a:srgbClr val="00B0F0"/>
            </a:solidFill>
          </a:ln>
        </p:spPr>
        <p:txBody>
          <a:bodyPr wrap="square">
            <a:spAutoFit/>
          </a:bodyPr>
          <a:lstStyle/>
          <a:p>
            <a:pPr marL="457200" indent="-457200" fontAlgn="auto">
              <a:spcBef>
                <a:spcPct val="50000"/>
              </a:spcBef>
              <a:spcAft>
                <a:spcPts val="0"/>
              </a:spcAft>
              <a:buFontTx/>
              <a:buAutoNum type="arabicPeriod" startAt="2"/>
              <a:defRPr/>
            </a:pPr>
            <a:r>
              <a:rPr lang="en-US" b="1" u="sng">
                <a:solidFill>
                  <a:srgbClr val="FF0000"/>
                </a:solidFill>
                <a:latin typeface="+mn-lt"/>
              </a:rPr>
              <a:t>Trait Anxiety</a:t>
            </a:r>
          </a:p>
          <a:p>
            <a:pPr fontAlgn="auto">
              <a:spcBef>
                <a:spcPct val="50000"/>
              </a:spcBef>
              <a:spcAft>
                <a:spcPts val="0"/>
              </a:spcAft>
              <a:defRPr/>
            </a:pPr>
            <a:r>
              <a:rPr lang="en-US"/>
              <a:t>R</a:t>
            </a:r>
            <a:r>
              <a:rPr lang="en-US">
                <a:latin typeface="+mn-lt"/>
              </a:rPr>
              <a:t>elates to the personality of the performer and how they perceive the situation – is it a challenge or threat?</a:t>
            </a:r>
          </a:p>
          <a:p>
            <a:pPr fontAlgn="auto">
              <a:spcBef>
                <a:spcPct val="50000"/>
              </a:spcBef>
              <a:spcAft>
                <a:spcPts val="0"/>
              </a:spcAft>
              <a:defRPr/>
            </a:pPr>
            <a:r>
              <a:rPr lang="en-US">
                <a:latin typeface="+mn-lt"/>
              </a:rPr>
              <a:t>A performer’s trait anxiety determines their individual response to this question.</a:t>
            </a:r>
          </a:p>
          <a:p>
            <a:pPr marL="285750" indent="-285750" fontAlgn="auto">
              <a:spcBef>
                <a:spcPct val="50000"/>
              </a:spcBef>
              <a:spcAft>
                <a:spcPts val="0"/>
              </a:spcAft>
              <a:buFont typeface="Arial" panose="020B0604020202020204" pitchFamily="34" charset="0"/>
              <a:buChar char="•"/>
              <a:defRPr/>
            </a:pPr>
            <a:r>
              <a:rPr lang="en-US">
                <a:latin typeface="+mn-lt"/>
              </a:rPr>
              <a:t>A hockey player has to take a penalty flick in a “sudden death” situation. What affect does trait anxiety have on the performer? </a:t>
            </a:r>
          </a:p>
          <a:p>
            <a:pPr marL="742950" lvl="1" indent="-285750" fontAlgn="auto">
              <a:spcBef>
                <a:spcPct val="50000"/>
              </a:spcBef>
              <a:spcAft>
                <a:spcPts val="0"/>
              </a:spcAft>
              <a:buFont typeface="Cambria Math" panose="02040503050406030204" pitchFamily="18" charset="0"/>
              <a:buChar char="⎯"/>
              <a:defRPr/>
            </a:pPr>
            <a:r>
              <a:rPr lang="en-US">
                <a:latin typeface="+mn-lt"/>
              </a:rPr>
              <a:t>A player with </a:t>
            </a:r>
            <a:r>
              <a:rPr lang="en-US" u="sng">
                <a:latin typeface="+mn-lt"/>
              </a:rPr>
              <a:t>high trait</a:t>
            </a:r>
            <a:r>
              <a:rPr lang="en-US">
                <a:latin typeface="+mn-lt"/>
              </a:rPr>
              <a:t> personality would feel </a:t>
            </a:r>
            <a:r>
              <a:rPr lang="en-US" u="sng">
                <a:latin typeface="+mn-lt"/>
              </a:rPr>
              <a:t>nervous</a:t>
            </a:r>
            <a:r>
              <a:rPr lang="en-US">
                <a:latin typeface="+mn-lt"/>
              </a:rPr>
              <a:t>, </a:t>
            </a:r>
            <a:r>
              <a:rPr lang="en-US" u="sng">
                <a:latin typeface="+mn-lt"/>
              </a:rPr>
              <a:t>threatened</a:t>
            </a:r>
            <a:r>
              <a:rPr lang="en-US">
                <a:latin typeface="+mn-lt"/>
              </a:rPr>
              <a:t> by the demands of the task</a:t>
            </a:r>
            <a:r>
              <a:rPr lang="en-US"/>
              <a:t> and </a:t>
            </a:r>
            <a:r>
              <a:rPr lang="en-US">
                <a:latin typeface="+mn-lt"/>
              </a:rPr>
              <a:t>fearful of the outcomes of their performance.</a:t>
            </a:r>
          </a:p>
          <a:p>
            <a:pPr marL="742950" lvl="1" indent="-285750" fontAlgn="auto">
              <a:spcBef>
                <a:spcPct val="50000"/>
              </a:spcBef>
              <a:spcAft>
                <a:spcPts val="0"/>
              </a:spcAft>
              <a:buFont typeface="Cambria Math" panose="02040503050406030204" pitchFamily="18" charset="0"/>
              <a:buChar char="⎯"/>
              <a:defRPr/>
            </a:pPr>
            <a:r>
              <a:rPr lang="en-US">
                <a:latin typeface="+mn-lt"/>
              </a:rPr>
              <a:t>A player with </a:t>
            </a:r>
            <a:r>
              <a:rPr lang="en-US" u="sng">
                <a:latin typeface="+mn-lt"/>
              </a:rPr>
              <a:t>low trait</a:t>
            </a:r>
            <a:r>
              <a:rPr lang="en-US">
                <a:latin typeface="+mn-lt"/>
              </a:rPr>
              <a:t> personality would have high self-esteem, be </a:t>
            </a:r>
            <a:r>
              <a:rPr lang="en-US" u="sng">
                <a:latin typeface="+mn-lt"/>
              </a:rPr>
              <a:t>confident</a:t>
            </a:r>
            <a:r>
              <a:rPr lang="en-US">
                <a:latin typeface="+mn-lt"/>
              </a:rPr>
              <a:t> of their ability to score the goal and </a:t>
            </a:r>
            <a:r>
              <a:rPr lang="en-US" u="sng">
                <a:latin typeface="+mn-lt"/>
              </a:rPr>
              <a:t>relaxed</a:t>
            </a:r>
            <a:r>
              <a:rPr lang="en-US">
                <a:latin typeface="+mn-lt"/>
              </a:rPr>
              <a:t>.</a:t>
            </a:r>
          </a:p>
          <a:p>
            <a:pPr marL="728663" indent="-285750" fontAlgn="auto">
              <a:spcBef>
                <a:spcPct val="50000"/>
              </a:spcBef>
              <a:spcAft>
                <a:spcPts val="0"/>
              </a:spcAft>
              <a:buFont typeface="Cambria Math" panose="02040503050406030204" pitchFamily="18" charset="0"/>
              <a:buChar char="⎯"/>
              <a:defRPr/>
            </a:pPr>
            <a:r>
              <a:rPr lang="en-US">
                <a:latin typeface="+mn-lt"/>
              </a:rPr>
              <a:t>Athletes with high trait personality experience more state anxiety.</a:t>
            </a:r>
          </a:p>
        </p:txBody>
      </p:sp>
      <p:sp>
        <p:nvSpPr>
          <p:cNvPr id="5" name="Slide Number Placeholder 4"/>
          <p:cNvSpPr>
            <a:spLocks noGrp="1"/>
          </p:cNvSpPr>
          <p:nvPr>
            <p:ph type="sldNum" sz="quarter" idx="12"/>
          </p:nvPr>
        </p:nvSpPr>
        <p:spPr/>
        <p:txBody>
          <a:bodyPr/>
          <a:lstStyle/>
          <a:p>
            <a:pPr>
              <a:defRPr/>
            </a:pPr>
            <a:fld id="{45B70030-C5ED-4C20-AA4F-60533FC034F7}" type="slidenum">
              <a:rPr lang="en-US" smtClean="0"/>
              <a:pPr>
                <a:defRPr/>
              </a:pPr>
              <a:t>24</a:t>
            </a:fld>
            <a:endParaRPr lang="en-US"/>
          </a:p>
        </p:txBody>
      </p:sp>
      <p:sp>
        <p:nvSpPr>
          <p:cNvPr id="9" name="Footer Placeholder 2">
            <a:extLst>
              <a:ext uri="{FF2B5EF4-FFF2-40B4-BE49-F238E27FC236}">
                <a16:creationId xmlns:a16="http://schemas.microsoft.com/office/drawing/2014/main" id="{2B923BD0-14CB-284D-B0E6-A0DF76D44205}"/>
              </a:ext>
            </a:extLst>
          </p:cNvPr>
          <p:cNvSpPr txBox="1">
            <a:spLocks/>
          </p:cNvSpPr>
          <p:nvPr/>
        </p:nvSpPr>
        <p:spPr>
          <a:xfrm>
            <a:off x="3371850" y="6538913"/>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©PE STUDIES RESOURCES</a:t>
            </a:r>
          </a:p>
        </p:txBody>
      </p:sp>
      <p:pic>
        <p:nvPicPr>
          <p:cNvPr id="8" name="Picture 2">
            <a:hlinkClick r:id="" action="ppaction://hlinkshowjump?jump=firstslide"/>
            <a:extLst>
              <a:ext uri="{FF2B5EF4-FFF2-40B4-BE49-F238E27FC236}">
                <a16:creationId xmlns:a16="http://schemas.microsoft.com/office/drawing/2014/main" id="{ECFB8BE9-9BE3-134D-AFBA-65DBE12D6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hlinkClick r:id="rId4" action="ppaction://hlinksldjump"/>
            <a:extLst>
              <a:ext uri="{FF2B5EF4-FFF2-40B4-BE49-F238E27FC236}">
                <a16:creationId xmlns:a16="http://schemas.microsoft.com/office/drawing/2014/main" id="{DC9FB9AF-04A3-D542-88A7-341DC04909C1}"/>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0" name="Title 1">
            <a:extLst>
              <a:ext uri="{FF2B5EF4-FFF2-40B4-BE49-F238E27FC236}">
                <a16:creationId xmlns:a16="http://schemas.microsoft.com/office/drawing/2014/main" id="{F0F74CEE-3218-DD4C-8D6C-5F43501D7D8D}"/>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Tree>
    <p:extLst>
      <p:ext uri="{BB962C8B-B14F-4D97-AF65-F5344CB8AC3E}">
        <p14:creationId xmlns:p14="http://schemas.microsoft.com/office/powerpoint/2010/main" val="3365728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629400" y="6433681"/>
            <a:ext cx="2133600" cy="365125"/>
          </a:xfrm>
        </p:spPr>
        <p:txBody>
          <a:bodyPr/>
          <a:lstStyle/>
          <a:p>
            <a:fld id="{B6F15528-21DE-4FAA-801E-634DDDAF4B2B}" type="slidenum">
              <a:rPr lang="en-US" smtClean="0"/>
              <a:pPr/>
              <a:t>25</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341716" y="1330284"/>
            <a:ext cx="8460567" cy="2185214"/>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r>
              <a:rPr lang="en-US" dirty="0"/>
              <a:t>The following techniques can be used to decrease arousal levels:</a:t>
            </a:r>
          </a:p>
          <a:p>
            <a:pPr>
              <a:spcBef>
                <a:spcPts val="0"/>
              </a:spcBef>
            </a:pPr>
            <a:endParaRPr lang="en-US" sz="1000" dirty="0"/>
          </a:p>
          <a:p>
            <a:pPr marL="742950" lvl="1" indent="-285750">
              <a:buFont typeface="Arial" panose="020B0604020202020204" pitchFamily="34" charset="0"/>
              <a:buChar char="•"/>
            </a:pPr>
            <a:r>
              <a:rPr lang="en-US" dirty="0"/>
              <a:t>Meditation </a:t>
            </a:r>
          </a:p>
          <a:p>
            <a:pPr marL="742950" lvl="1" indent="-285750">
              <a:buFont typeface="Arial" panose="020B0604020202020204" pitchFamily="34" charset="0"/>
              <a:buChar char="•"/>
            </a:pPr>
            <a:r>
              <a:rPr lang="en-US" dirty="0"/>
              <a:t>Progressive Muscle Relaxation</a:t>
            </a:r>
          </a:p>
          <a:p>
            <a:pPr marL="742950" lvl="1" indent="-285750">
              <a:buFont typeface="Arial" panose="020B0604020202020204" pitchFamily="34" charset="0"/>
              <a:buChar char="•"/>
            </a:pPr>
            <a:r>
              <a:rPr lang="en-US" dirty="0"/>
              <a:t>Breathing control </a:t>
            </a:r>
          </a:p>
          <a:p>
            <a:pPr marL="742950" lvl="1" indent="-285750">
              <a:buFont typeface="Arial" panose="020B0604020202020204" pitchFamily="34" charset="0"/>
              <a:buChar char="•"/>
            </a:pPr>
            <a:r>
              <a:rPr lang="en-US" dirty="0"/>
              <a:t>Biofeedback</a:t>
            </a:r>
          </a:p>
          <a:p>
            <a:pPr marL="742950" lvl="1" indent="-285750">
              <a:buFont typeface="Arial" panose="020B0604020202020204" pitchFamily="34" charset="0"/>
              <a:buChar char="•"/>
            </a:pPr>
            <a:r>
              <a:rPr lang="en-US" dirty="0"/>
              <a:t>Stress inoculation training</a:t>
            </a:r>
          </a:p>
          <a:p>
            <a:pPr marL="742950" lvl="1" indent="-285750">
              <a:buFont typeface="Arial" panose="020B0604020202020204" pitchFamily="34" charset="0"/>
              <a:buChar char="•"/>
            </a:pPr>
            <a:r>
              <a:rPr lang="en-US" dirty="0"/>
              <a:t>Autogenic training</a:t>
            </a:r>
          </a:p>
        </p:txBody>
      </p:sp>
      <p:pic>
        <p:nvPicPr>
          <p:cNvPr id="7170" name="Picture 2" descr="Image result for archery olympics">
            <a:extLst>
              <a:ext uri="{FF2B5EF4-FFF2-40B4-BE49-F238E27FC236}">
                <a16:creationId xmlns:a16="http://schemas.microsoft.com/office/drawing/2014/main" id="{D860262C-0F05-7F41-956F-B2CC3DF9BC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7622" y="3558887"/>
            <a:ext cx="4124661" cy="28855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E020913-B344-4744-9575-46C71999979C}"/>
              </a:ext>
            </a:extLst>
          </p:cNvPr>
          <p:cNvSpPr/>
          <p:nvPr/>
        </p:nvSpPr>
        <p:spPr>
          <a:xfrm>
            <a:off x="3920450" y="6410404"/>
            <a:ext cx="4881833" cy="184666"/>
          </a:xfrm>
          <a:prstGeom prst="rect">
            <a:avLst/>
          </a:prstGeom>
        </p:spPr>
        <p:txBody>
          <a:bodyPr wrap="square">
            <a:spAutoFit/>
          </a:bodyPr>
          <a:lstStyle/>
          <a:p>
            <a:pPr algn="r"/>
            <a:r>
              <a:rPr lang="en-US" sz="600" dirty="0"/>
              <a:t>https://</a:t>
            </a:r>
            <a:r>
              <a:rPr lang="en-US" sz="600" dirty="0" err="1"/>
              <a:t>commons.wikimedia.org</a:t>
            </a:r>
            <a:r>
              <a:rPr lang="en-US" sz="600" dirty="0"/>
              <a:t>/wiki/File:KOCIS_Korea_London_Olympic_Archery_Womenteam_12_(7682350412).jpg</a:t>
            </a:r>
          </a:p>
        </p:txBody>
      </p:sp>
      <p:sp>
        <p:nvSpPr>
          <p:cNvPr id="16" name="Title 1">
            <a:extLst>
              <a:ext uri="{FF2B5EF4-FFF2-40B4-BE49-F238E27FC236}">
                <a16:creationId xmlns:a16="http://schemas.microsoft.com/office/drawing/2014/main" id="{857D169B-1898-8645-916D-F6BBBAD884CA}"/>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17" name="TextBox 16">
            <a:extLst>
              <a:ext uri="{FF2B5EF4-FFF2-40B4-BE49-F238E27FC236}">
                <a16:creationId xmlns:a16="http://schemas.microsoft.com/office/drawing/2014/main" id="{A901CCEC-A04A-C64E-A507-D7A6D3317A8A}"/>
              </a:ext>
            </a:extLst>
          </p:cNvPr>
          <p:cNvSpPr txBox="1"/>
          <p:nvPr/>
        </p:nvSpPr>
        <p:spPr>
          <a:xfrm>
            <a:off x="347533" y="867189"/>
            <a:ext cx="5799267" cy="369332"/>
          </a:xfrm>
          <a:prstGeom prst="rect">
            <a:avLst/>
          </a:prstGeom>
          <a:solidFill>
            <a:srgbClr val="FF0000"/>
          </a:solidFill>
          <a:ln>
            <a:solidFill>
              <a:schemeClr val="tx1"/>
            </a:solidFill>
          </a:ln>
        </p:spPr>
        <p:txBody>
          <a:bodyPr wrap="square" rtlCol="0">
            <a:spAutoFit/>
          </a:bodyPr>
          <a:lstStyle/>
          <a:p>
            <a:r>
              <a:rPr lang="en-US" b="1" dirty="0">
                <a:solidFill>
                  <a:schemeClr val="bg1"/>
                </a:solidFill>
              </a:rPr>
              <a:t>Strategies to reduce arousal and reach the ‘Zone’</a:t>
            </a:r>
          </a:p>
        </p:txBody>
      </p:sp>
    </p:spTree>
    <p:extLst>
      <p:ext uri="{BB962C8B-B14F-4D97-AF65-F5344CB8AC3E}">
        <p14:creationId xmlns:p14="http://schemas.microsoft.com/office/powerpoint/2010/main" val="400513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9287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973957" y="6433681"/>
            <a:ext cx="2133600" cy="365125"/>
          </a:xfrm>
        </p:spPr>
        <p:txBody>
          <a:bodyPr/>
          <a:lstStyle/>
          <a:p>
            <a:fld id="{B6F15528-21DE-4FAA-801E-634DDDAF4B2B}" type="slidenum">
              <a:rPr lang="en-US" smtClean="0"/>
              <a:pPr/>
              <a:t>26</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226807" y="726638"/>
            <a:ext cx="8305800" cy="4708981"/>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endParaRPr lang="en-US" sz="1000" b="1" dirty="0"/>
          </a:p>
          <a:p>
            <a:pPr>
              <a:spcBef>
                <a:spcPts val="0"/>
              </a:spcBef>
            </a:pPr>
            <a:endParaRPr lang="en-US" sz="1000" b="1" dirty="0"/>
          </a:p>
          <a:p>
            <a:pPr>
              <a:spcBef>
                <a:spcPts val="0"/>
              </a:spcBef>
            </a:pPr>
            <a:endParaRPr lang="en-US" sz="1000" b="1" dirty="0"/>
          </a:p>
          <a:p>
            <a:pPr marL="342900" indent="-342900">
              <a:spcBef>
                <a:spcPts val="0"/>
              </a:spcBef>
              <a:buFont typeface="Arial" panose="020B0604020202020204" pitchFamily="34" charset="0"/>
              <a:buChar char="•"/>
            </a:pPr>
            <a:r>
              <a:rPr lang="en-US" dirty="0"/>
              <a:t>Meditation involves focusing the mind on a particular thing for a certain period of time. It can involve using a mantra (repeating a calming word or sound), or using blank meditation.</a:t>
            </a:r>
            <a:endParaRPr lang="en-US" sz="1000" dirty="0"/>
          </a:p>
          <a:p>
            <a:pPr marL="342900" indent="-342900">
              <a:spcBef>
                <a:spcPts val="0"/>
              </a:spcBef>
              <a:buFont typeface="Arial" panose="020B0604020202020204" pitchFamily="34" charset="0"/>
              <a:buChar char="•"/>
            </a:pPr>
            <a:r>
              <a:rPr lang="en-US" dirty="0"/>
              <a:t>Meditation is used to help reduce stress before an event</a:t>
            </a:r>
            <a:endParaRPr lang="en-US" sz="1000" dirty="0"/>
          </a:p>
          <a:p>
            <a:pPr marL="342900" indent="-342900">
              <a:spcBef>
                <a:spcPts val="0"/>
              </a:spcBef>
              <a:buFont typeface="Arial" panose="020B0604020202020204" pitchFamily="34" charset="0"/>
              <a:buChar char="•"/>
            </a:pPr>
            <a:r>
              <a:rPr lang="en-US" dirty="0"/>
              <a:t>The aims of this technique are to calm the mind &amp; relax the body</a:t>
            </a:r>
          </a:p>
          <a:p>
            <a:pPr marL="342900" indent="-342900">
              <a:spcBef>
                <a:spcPts val="0"/>
              </a:spcBef>
              <a:buFont typeface="Arial" panose="020B0604020202020204" pitchFamily="34" charset="0"/>
              <a:buChar char="•"/>
            </a:pPr>
            <a:endParaRPr lang="en-US" sz="1000" dirty="0"/>
          </a:p>
          <a:p>
            <a:pPr marL="342900" indent="-342900">
              <a:spcBef>
                <a:spcPts val="0"/>
              </a:spcBef>
              <a:buFont typeface="Arial" panose="020B0604020202020204" pitchFamily="34" charset="0"/>
              <a:buChar char="•"/>
            </a:pPr>
            <a:endParaRPr lang="en-US" dirty="0"/>
          </a:p>
          <a:p>
            <a:pPr marL="342900" indent="-342900">
              <a:spcBef>
                <a:spcPts val="0"/>
              </a:spcBef>
              <a:buFont typeface="Arial" panose="020B0604020202020204" pitchFamily="34" charset="0"/>
              <a:buChar char="•"/>
            </a:pPr>
            <a:endParaRPr lang="en-US" dirty="0"/>
          </a:p>
          <a:p>
            <a:pPr marL="342900" indent="-342900">
              <a:spcBef>
                <a:spcPts val="0"/>
              </a:spcBef>
              <a:buFont typeface="Arial" panose="020B0604020202020204" pitchFamily="34" charset="0"/>
              <a:buChar char="•"/>
            </a:pPr>
            <a:r>
              <a:rPr lang="en-US" dirty="0"/>
              <a:t>This technique is based on the simple premise of tensing (tightening) one muscle group at a time, followed by a release of the tension.</a:t>
            </a:r>
            <a:endParaRPr lang="en-US" sz="1000" dirty="0"/>
          </a:p>
          <a:p>
            <a:pPr marL="342900" indent="-342900">
              <a:spcBef>
                <a:spcPts val="0"/>
              </a:spcBef>
              <a:buFont typeface="Arial" panose="020B0604020202020204" pitchFamily="34" charset="0"/>
              <a:buChar char="•"/>
            </a:pPr>
            <a:r>
              <a:rPr lang="en-US" dirty="0"/>
              <a:t>Through repetitive practice athletes quickly learn to recognise &amp; distinguish between the associated feelings of a tensed muscle and a completely relaxed muscle.</a:t>
            </a:r>
            <a:endParaRPr lang="en-US" sz="1000" dirty="0"/>
          </a:p>
          <a:p>
            <a:pPr marL="342900" indent="-342900">
              <a:spcBef>
                <a:spcPts val="0"/>
              </a:spcBef>
              <a:buFont typeface="Arial" panose="020B0604020202020204" pitchFamily="34" charset="0"/>
              <a:buChar char="•"/>
            </a:pPr>
            <a:r>
              <a:rPr lang="en-US" dirty="0"/>
              <a:t>With this simple knowledge, they can then induce physical muscular relaxation at the first signs of the tension that accompanies over-arousal &amp; associated anxiety.</a:t>
            </a:r>
          </a:p>
        </p:txBody>
      </p:sp>
      <p:sp>
        <p:nvSpPr>
          <p:cNvPr id="15" name="Title 1">
            <a:extLst>
              <a:ext uri="{FF2B5EF4-FFF2-40B4-BE49-F238E27FC236}">
                <a16:creationId xmlns:a16="http://schemas.microsoft.com/office/drawing/2014/main" id="{E00516FA-7135-9847-8224-23AF0B45EF25}"/>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5" name="Rectangle 4">
            <a:extLst>
              <a:ext uri="{FF2B5EF4-FFF2-40B4-BE49-F238E27FC236}">
                <a16:creationId xmlns:a16="http://schemas.microsoft.com/office/drawing/2014/main" id="{FFE712BD-2D66-1E4B-8AF4-811C696E5A2C}"/>
              </a:ext>
            </a:extLst>
          </p:cNvPr>
          <p:cNvSpPr/>
          <p:nvPr/>
        </p:nvSpPr>
        <p:spPr>
          <a:xfrm>
            <a:off x="259081" y="758912"/>
            <a:ext cx="1307217" cy="369332"/>
          </a:xfrm>
          <a:prstGeom prst="rect">
            <a:avLst/>
          </a:prstGeom>
          <a:solidFill>
            <a:srgbClr val="7030A0"/>
          </a:solidFill>
        </p:spPr>
        <p:txBody>
          <a:bodyPr wrap="none">
            <a:spAutoFit/>
          </a:bodyPr>
          <a:lstStyle/>
          <a:p>
            <a:pPr>
              <a:spcBef>
                <a:spcPts val="0"/>
              </a:spcBef>
            </a:pPr>
            <a:r>
              <a:rPr lang="en-US" dirty="0">
                <a:solidFill>
                  <a:srgbClr val="FFFF00"/>
                </a:solidFill>
              </a:rPr>
              <a:t>Meditation </a:t>
            </a:r>
          </a:p>
        </p:txBody>
      </p:sp>
      <p:sp>
        <p:nvSpPr>
          <p:cNvPr id="16" name="Rectangle 15">
            <a:extLst>
              <a:ext uri="{FF2B5EF4-FFF2-40B4-BE49-F238E27FC236}">
                <a16:creationId xmlns:a16="http://schemas.microsoft.com/office/drawing/2014/main" id="{77AE6260-3B5E-524B-8A90-33B8B79AFC35}"/>
              </a:ext>
            </a:extLst>
          </p:cNvPr>
          <p:cNvSpPr/>
          <p:nvPr/>
        </p:nvSpPr>
        <p:spPr>
          <a:xfrm>
            <a:off x="259080" y="2864154"/>
            <a:ext cx="3063403" cy="369332"/>
          </a:xfrm>
          <a:prstGeom prst="rect">
            <a:avLst/>
          </a:prstGeom>
          <a:solidFill>
            <a:srgbClr val="7030A0"/>
          </a:solidFill>
        </p:spPr>
        <p:txBody>
          <a:bodyPr wrap="none">
            <a:spAutoFit/>
          </a:bodyPr>
          <a:lstStyle/>
          <a:p>
            <a:pPr>
              <a:spcBef>
                <a:spcPts val="0"/>
              </a:spcBef>
            </a:pPr>
            <a:r>
              <a:rPr lang="en-US" dirty="0">
                <a:solidFill>
                  <a:srgbClr val="FFFF00"/>
                </a:solidFill>
              </a:rPr>
              <a:t>Progressive muscle relaxation </a:t>
            </a:r>
          </a:p>
        </p:txBody>
      </p:sp>
    </p:spTree>
    <p:extLst>
      <p:ext uri="{BB962C8B-B14F-4D97-AF65-F5344CB8AC3E}">
        <p14:creationId xmlns:p14="http://schemas.microsoft.com/office/powerpoint/2010/main" val="780620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721014" y="6538913"/>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14" name="TextBox 13">
            <a:extLst>
              <a:ext uri="{FF2B5EF4-FFF2-40B4-BE49-F238E27FC236}">
                <a16:creationId xmlns:a16="http://schemas.microsoft.com/office/drawing/2014/main" id="{2A8D0B05-6CBD-476E-9C81-ED0E03A408AA}"/>
              </a:ext>
            </a:extLst>
          </p:cNvPr>
          <p:cNvSpPr txBox="1"/>
          <p:nvPr/>
        </p:nvSpPr>
        <p:spPr>
          <a:xfrm>
            <a:off x="274321" y="994800"/>
            <a:ext cx="8772861" cy="2382191"/>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endParaRPr lang="en-US" sz="1000" b="1" dirty="0"/>
          </a:p>
          <a:p>
            <a:pPr>
              <a:spcBef>
                <a:spcPts val="0"/>
              </a:spcBef>
            </a:pPr>
            <a:endParaRPr lang="en-US" sz="1000" b="1" dirty="0"/>
          </a:p>
          <a:p>
            <a:pPr>
              <a:spcBef>
                <a:spcPts val="0"/>
              </a:spcBef>
            </a:pPr>
            <a:endParaRPr lang="en-US" sz="1000" b="1" dirty="0"/>
          </a:p>
          <a:p>
            <a:pPr marL="342900" indent="-342900">
              <a:spcBef>
                <a:spcPts val="0"/>
              </a:spcBef>
              <a:buFont typeface="Arial" panose="020B0604020202020204" pitchFamily="34" charset="0"/>
              <a:buChar char="•"/>
            </a:pPr>
            <a:r>
              <a:rPr lang="en-US" dirty="0"/>
              <a:t>Some athletes use breathing techniques to help them relax &amp; refocus while preparing for the next action or part of a match</a:t>
            </a:r>
            <a:endParaRPr lang="en-US" dirty="0">
              <a:solidFill>
                <a:prstClr val="black"/>
              </a:solidFill>
              <a:latin typeface="Calibri"/>
            </a:endParaRPr>
          </a:p>
          <a:p>
            <a:pPr marL="639763" lvl="1" indent="-285750">
              <a:spcBef>
                <a:spcPct val="20000"/>
              </a:spcBef>
              <a:buClr>
                <a:schemeClr val="tx1"/>
              </a:buClr>
              <a:buFont typeface="Cambria Math" panose="02040503050406030204" pitchFamily="18" charset="0"/>
              <a:buChar char="⎯"/>
              <a:defRPr/>
            </a:pPr>
            <a:r>
              <a:rPr lang="en-AU" dirty="0"/>
              <a:t>Breathe deeply &amp; slowly immediately before performing skill</a:t>
            </a:r>
            <a:endParaRPr lang="en-US" dirty="0"/>
          </a:p>
          <a:p>
            <a:pPr marL="635000" lvl="1" indent="-285750">
              <a:spcBef>
                <a:spcPct val="20000"/>
              </a:spcBef>
              <a:buClr>
                <a:schemeClr val="tx1"/>
              </a:buClr>
              <a:buFont typeface="Cambria Math" panose="02040503050406030204" pitchFamily="18" charset="0"/>
              <a:buChar char="⎯"/>
              <a:defRPr/>
            </a:pPr>
            <a:r>
              <a:rPr lang="en-AU" dirty="0"/>
              <a:t>Muscle tension decreases during exhalation</a:t>
            </a:r>
            <a:endParaRPr lang="en-US" dirty="0"/>
          </a:p>
          <a:p>
            <a:pPr marL="639762" lvl="1" indent="-285750">
              <a:spcBef>
                <a:spcPct val="20000"/>
              </a:spcBef>
              <a:buClr>
                <a:schemeClr val="tx1"/>
              </a:buClr>
              <a:buFont typeface="Cambria Math" panose="02040503050406030204" pitchFamily="18" charset="0"/>
              <a:buChar char="⎯"/>
              <a:defRPr/>
            </a:pPr>
            <a:r>
              <a:rPr lang="en-US" dirty="0"/>
              <a:t>This technique can used before a putt in golf, a penalty flick in hockey and target sports such as archery, shooting</a:t>
            </a:r>
          </a:p>
        </p:txBody>
      </p:sp>
      <p:pic>
        <p:nvPicPr>
          <p:cNvPr id="17" name="Picture 2" descr="C:\Program Files\Microsoft Office\MEDIA\CAGCAT10\j0185604.wmf">
            <a:hlinkClick r:id="rId2" action="ppaction://hlinksldjump"/>
            <a:extLst>
              <a:ext uri="{FF2B5EF4-FFF2-40B4-BE49-F238E27FC236}">
                <a16:creationId xmlns:a16="http://schemas.microsoft.com/office/drawing/2014/main" id="{2616A148-7C38-5742-9774-44D1F469B9A4}"/>
              </a:ext>
            </a:extLst>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8" name="TextBox 17">
            <a:hlinkClick r:id="rId2" action="ppaction://hlinksldjump"/>
            <a:extLst>
              <a:ext uri="{FF2B5EF4-FFF2-40B4-BE49-F238E27FC236}">
                <a16:creationId xmlns:a16="http://schemas.microsoft.com/office/drawing/2014/main" id="{0CCEC12C-0055-0C44-A7C5-9135EB10DC2A}"/>
              </a:ext>
            </a:extLst>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3" name="Title 1">
            <a:extLst>
              <a:ext uri="{FF2B5EF4-FFF2-40B4-BE49-F238E27FC236}">
                <a16:creationId xmlns:a16="http://schemas.microsoft.com/office/drawing/2014/main" id="{F57B0EC0-B856-0146-B306-CADD5F6F2D27}"/>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dirty="0"/>
              <a:t>MENTAL SKILLS </a:t>
            </a:r>
            <a:r>
              <a:rPr lang="en-US" sz="2400" b="1" dirty="0">
                <a:solidFill>
                  <a:schemeClr val="bg1"/>
                </a:solidFill>
              </a:rPr>
              <a:t>–</a:t>
            </a:r>
            <a:r>
              <a:rPr lang="en-GB" sz="2400" b="1" dirty="0"/>
              <a:t> AROUSAL</a:t>
            </a:r>
          </a:p>
        </p:txBody>
      </p:sp>
      <p:sp>
        <p:nvSpPr>
          <p:cNvPr id="19" name="Rectangle 18">
            <a:extLst>
              <a:ext uri="{FF2B5EF4-FFF2-40B4-BE49-F238E27FC236}">
                <a16:creationId xmlns:a16="http://schemas.microsoft.com/office/drawing/2014/main" id="{CEF8D234-8F1C-E940-885C-AED7BEDC25CE}"/>
              </a:ext>
            </a:extLst>
          </p:cNvPr>
          <p:cNvSpPr/>
          <p:nvPr/>
        </p:nvSpPr>
        <p:spPr>
          <a:xfrm>
            <a:off x="328111" y="1048590"/>
            <a:ext cx="1897122" cy="369332"/>
          </a:xfrm>
          <a:prstGeom prst="rect">
            <a:avLst/>
          </a:prstGeom>
          <a:solidFill>
            <a:srgbClr val="7030A0"/>
          </a:solidFill>
        </p:spPr>
        <p:txBody>
          <a:bodyPr wrap="none">
            <a:spAutoFit/>
          </a:bodyPr>
          <a:lstStyle/>
          <a:p>
            <a:pPr>
              <a:spcBef>
                <a:spcPts val="0"/>
              </a:spcBef>
            </a:pPr>
            <a:r>
              <a:rPr lang="en-US" dirty="0">
                <a:solidFill>
                  <a:srgbClr val="FFFF00"/>
                </a:solidFill>
              </a:rPr>
              <a:t>Breathing control </a:t>
            </a:r>
          </a:p>
        </p:txBody>
      </p:sp>
      <p:pic>
        <p:nvPicPr>
          <p:cNvPr id="2050" name="Picture 2" descr="sport male recreation olympics competition shooting sports gun shoot rifle games medals target aim trap shooter aiming accuracy firearm cross country skiing outdoor recreation individual sports shooting sport skeet trap shooting clay pigeon shooting skeet shooting">
            <a:extLst>
              <a:ext uri="{FF2B5EF4-FFF2-40B4-BE49-F238E27FC236}">
                <a16:creationId xmlns:a16="http://schemas.microsoft.com/office/drawing/2014/main" id="{EF8BC69A-1D49-2742-B689-EAC6F7D758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613" y="3481010"/>
            <a:ext cx="4468773" cy="29714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4345F40-064A-7041-935D-3BF08199236E}"/>
              </a:ext>
            </a:extLst>
          </p:cNvPr>
          <p:cNvSpPr/>
          <p:nvPr/>
        </p:nvSpPr>
        <p:spPr>
          <a:xfrm>
            <a:off x="5715587" y="6417677"/>
            <a:ext cx="1180131" cy="169277"/>
          </a:xfrm>
          <a:prstGeom prst="rect">
            <a:avLst/>
          </a:prstGeom>
        </p:spPr>
        <p:txBody>
          <a:bodyPr wrap="none">
            <a:spAutoFit/>
          </a:bodyPr>
          <a:lstStyle/>
          <a:p>
            <a:r>
              <a:rPr lang="en-US" sz="500" dirty="0"/>
              <a:t>https://</a:t>
            </a:r>
            <a:r>
              <a:rPr lang="en-US" sz="500" dirty="0" err="1"/>
              <a:t>pxhere.com</a:t>
            </a:r>
            <a:r>
              <a:rPr lang="en-US" sz="500" dirty="0"/>
              <a:t>/</a:t>
            </a:r>
            <a:r>
              <a:rPr lang="en-US" sz="500" dirty="0" err="1"/>
              <a:t>en</a:t>
            </a:r>
            <a:r>
              <a:rPr lang="en-US" sz="500" dirty="0"/>
              <a:t>/photo/745197</a:t>
            </a:r>
          </a:p>
        </p:txBody>
      </p:sp>
    </p:spTree>
    <p:extLst>
      <p:ext uri="{BB962C8B-B14F-4D97-AF65-F5344CB8AC3E}">
        <p14:creationId xmlns:p14="http://schemas.microsoft.com/office/powerpoint/2010/main" val="2479434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223441"/>
            <a:ext cx="457501" cy="457955"/>
          </a:xfrm>
          <a:prstGeom prst="rect">
            <a:avLst/>
          </a:prstGeom>
          <a:noFill/>
        </p:spPr>
      </p:pic>
      <p:sp>
        <p:nvSpPr>
          <p:cNvPr id="13" name="TextBox 12">
            <a:hlinkClick r:id="rId2" action="ppaction://hlinksldjump"/>
          </p:cNvPr>
          <p:cNvSpPr txBox="1"/>
          <p:nvPr/>
        </p:nvSpPr>
        <p:spPr>
          <a:xfrm>
            <a:off x="0" y="6605196"/>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381150" y="1403725"/>
            <a:ext cx="5320403" cy="4524315"/>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endParaRPr lang="en-US" b="1" dirty="0"/>
          </a:p>
          <a:p>
            <a:pPr>
              <a:spcBef>
                <a:spcPts val="0"/>
              </a:spcBef>
            </a:pPr>
            <a:endParaRPr lang="en-US" b="1" dirty="0"/>
          </a:p>
          <a:p>
            <a:pPr marL="285750" indent="-285750">
              <a:spcBef>
                <a:spcPts val="0"/>
              </a:spcBef>
              <a:buFont typeface="Arial" panose="020B0604020202020204" pitchFamily="34" charset="0"/>
              <a:buChar char="•"/>
            </a:pPr>
            <a:r>
              <a:rPr lang="en-US" dirty="0"/>
              <a:t>Is feedback regarding automatic body functions such as heart rate, blood pressure &amp; body temperature, used to bring about mental adaptation.</a:t>
            </a:r>
          </a:p>
          <a:p>
            <a:pPr marL="285750" indent="-285750">
              <a:spcBef>
                <a:spcPts val="0"/>
              </a:spcBef>
              <a:buFont typeface="Arial" panose="020B0604020202020204" pitchFamily="34" charset="0"/>
              <a:buChar char="•"/>
            </a:pPr>
            <a:r>
              <a:rPr lang="en-US" dirty="0"/>
              <a:t>Electronic instruments provide athletes with auditory or visual feedback on a range of physiological parameters such as heart rate, muscle tension &amp; skin temperature.</a:t>
            </a:r>
          </a:p>
          <a:p>
            <a:pPr marL="285750" indent="-285750">
              <a:spcBef>
                <a:spcPts val="0"/>
              </a:spcBef>
              <a:buFont typeface="Arial" panose="020B0604020202020204" pitchFamily="34" charset="0"/>
              <a:buChar char="•"/>
            </a:pPr>
            <a:r>
              <a:rPr lang="en-US" dirty="0"/>
              <a:t>These electronic devices either give a direct reading or emit sounds relative to the intensity of the stimulus.</a:t>
            </a:r>
          </a:p>
          <a:p>
            <a:pPr marL="285750" indent="-285750">
              <a:spcBef>
                <a:spcPts val="0"/>
              </a:spcBef>
              <a:buFont typeface="Arial" panose="020B0604020202020204" pitchFamily="34" charset="0"/>
              <a:buChar char="•"/>
            </a:pPr>
            <a:r>
              <a:rPr lang="en-US" dirty="0"/>
              <a:t>With practice, the athlete learns to recognise the impact of over arousal on the body and can take steps to rectify the problem.</a:t>
            </a:r>
          </a:p>
        </p:txBody>
      </p:sp>
      <p:pic>
        <p:nvPicPr>
          <p:cNvPr id="8" name="Picture 4">
            <a:extLst>
              <a:ext uri="{FF2B5EF4-FFF2-40B4-BE49-F238E27FC236}">
                <a16:creationId xmlns:a16="http://schemas.microsoft.com/office/drawing/2014/main" id="{2490EFD7-37C1-45A9-820B-8356EDFFCDE3}"/>
              </a:ext>
            </a:extLst>
          </p:cNvPr>
          <p:cNvPicPr>
            <a:picLocks noChangeAspect="1" noChangeArrowheads="1"/>
          </p:cNvPicPr>
          <p:nvPr/>
        </p:nvPicPr>
        <p:blipFill>
          <a:blip r:embed="rId4" cstate="print"/>
          <a:srcRect/>
          <a:stretch>
            <a:fillRect/>
          </a:stretch>
        </p:blipFill>
        <p:spPr bwMode="auto">
          <a:xfrm>
            <a:off x="5796865" y="1581374"/>
            <a:ext cx="3191061" cy="3355407"/>
          </a:xfrm>
          <a:prstGeom prst="rect">
            <a:avLst/>
          </a:prstGeom>
          <a:noFill/>
          <a:ln w="9525">
            <a:noFill/>
            <a:miter lim="800000"/>
            <a:headEnd/>
            <a:tailEnd/>
          </a:ln>
        </p:spPr>
      </p:pic>
      <p:sp>
        <p:nvSpPr>
          <p:cNvPr id="9" name="Rectangle 8">
            <a:extLst>
              <a:ext uri="{FF2B5EF4-FFF2-40B4-BE49-F238E27FC236}">
                <a16:creationId xmlns:a16="http://schemas.microsoft.com/office/drawing/2014/main" id="{F053D714-A694-4251-8BDC-6808442AFD83}"/>
              </a:ext>
            </a:extLst>
          </p:cNvPr>
          <p:cNvSpPr/>
          <p:nvPr/>
        </p:nvSpPr>
        <p:spPr>
          <a:xfrm>
            <a:off x="5333514" y="4872060"/>
            <a:ext cx="3540935" cy="184666"/>
          </a:xfrm>
          <a:prstGeom prst="rect">
            <a:avLst/>
          </a:prstGeom>
        </p:spPr>
        <p:txBody>
          <a:bodyPr wrap="square">
            <a:spAutoFit/>
          </a:bodyPr>
          <a:lstStyle/>
          <a:p>
            <a:pPr algn="r"/>
            <a:r>
              <a:rPr lang="en-AU" sz="600" dirty="0"/>
              <a:t>www.flickr.com/photos/dumbledad/3417918660/</a:t>
            </a:r>
          </a:p>
        </p:txBody>
      </p:sp>
      <p:sp>
        <p:nvSpPr>
          <p:cNvPr id="10" name="TextBox 9">
            <a:extLst>
              <a:ext uri="{FF2B5EF4-FFF2-40B4-BE49-F238E27FC236}">
                <a16:creationId xmlns:a16="http://schemas.microsoft.com/office/drawing/2014/main" id="{95F2F3BD-0B01-48A7-B53C-D829E375A2EB}"/>
              </a:ext>
            </a:extLst>
          </p:cNvPr>
          <p:cNvSpPr txBox="1"/>
          <p:nvPr/>
        </p:nvSpPr>
        <p:spPr>
          <a:xfrm>
            <a:off x="5814600" y="5056726"/>
            <a:ext cx="3173326" cy="646331"/>
          </a:xfrm>
          <a:prstGeom prst="rect">
            <a:avLst/>
          </a:prstGeom>
          <a:solidFill>
            <a:srgbClr val="FF40FF"/>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AU" dirty="0">
                <a:solidFill>
                  <a:schemeClr val="bg1"/>
                </a:solidFill>
              </a:rPr>
              <a:t>Heart rate monitors are a form of biofeedback</a:t>
            </a:r>
          </a:p>
        </p:txBody>
      </p:sp>
      <p:sp>
        <p:nvSpPr>
          <p:cNvPr id="15" name="Title 1">
            <a:extLst>
              <a:ext uri="{FF2B5EF4-FFF2-40B4-BE49-F238E27FC236}">
                <a16:creationId xmlns:a16="http://schemas.microsoft.com/office/drawing/2014/main" id="{06DDAC59-0244-1749-9F55-88F7DD5AE08C}"/>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18" name="Rectangle 17">
            <a:extLst>
              <a:ext uri="{FF2B5EF4-FFF2-40B4-BE49-F238E27FC236}">
                <a16:creationId xmlns:a16="http://schemas.microsoft.com/office/drawing/2014/main" id="{126DF0FF-68B5-D545-A1A3-C89D93431AF1}"/>
              </a:ext>
            </a:extLst>
          </p:cNvPr>
          <p:cNvSpPr/>
          <p:nvPr/>
        </p:nvSpPr>
        <p:spPr>
          <a:xfrm>
            <a:off x="419100" y="1446757"/>
            <a:ext cx="1408527" cy="369332"/>
          </a:xfrm>
          <a:prstGeom prst="rect">
            <a:avLst/>
          </a:prstGeom>
          <a:solidFill>
            <a:srgbClr val="7030A0"/>
          </a:solidFill>
        </p:spPr>
        <p:txBody>
          <a:bodyPr wrap="none">
            <a:spAutoFit/>
          </a:bodyPr>
          <a:lstStyle/>
          <a:p>
            <a:pPr>
              <a:spcBef>
                <a:spcPts val="0"/>
              </a:spcBef>
            </a:pPr>
            <a:r>
              <a:rPr lang="en-US" dirty="0">
                <a:solidFill>
                  <a:srgbClr val="FFFF00"/>
                </a:solidFill>
              </a:rPr>
              <a:t>Biofeedback </a:t>
            </a:r>
          </a:p>
        </p:txBody>
      </p:sp>
    </p:spTree>
    <p:extLst>
      <p:ext uri="{BB962C8B-B14F-4D97-AF65-F5344CB8AC3E}">
        <p14:creationId xmlns:p14="http://schemas.microsoft.com/office/powerpoint/2010/main" val="1616615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420029" y="839710"/>
            <a:ext cx="8303941" cy="4154984"/>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endParaRPr lang="en-US" sz="1000" b="1" dirty="0"/>
          </a:p>
          <a:p>
            <a:pPr>
              <a:spcBef>
                <a:spcPts val="0"/>
              </a:spcBef>
            </a:pPr>
            <a:endParaRPr lang="en-US" sz="1000" b="1" dirty="0"/>
          </a:p>
          <a:p>
            <a:pPr>
              <a:spcBef>
                <a:spcPts val="0"/>
              </a:spcBef>
            </a:pPr>
            <a:endParaRPr lang="en-US" sz="1000" b="1" dirty="0"/>
          </a:p>
          <a:p>
            <a:pPr marL="285750" indent="-285750">
              <a:spcBef>
                <a:spcPts val="0"/>
              </a:spcBef>
              <a:buFont typeface="Arial" panose="020B0604020202020204" pitchFamily="34" charset="0"/>
              <a:buChar char="•"/>
            </a:pPr>
            <a:r>
              <a:rPr lang="en-US" dirty="0"/>
              <a:t>Inoculate: expose the body to certain situations, so that it develops an immunity to that situation &amp; is able to shut it out. As the name suggests, this practice inoculates athletes against the effects of stress.</a:t>
            </a:r>
            <a:endParaRPr lang="en-US" sz="1000" dirty="0"/>
          </a:p>
          <a:p>
            <a:pPr marL="285750" indent="-285750">
              <a:spcBef>
                <a:spcPts val="0"/>
              </a:spcBef>
              <a:buFont typeface="Arial" panose="020B0604020202020204" pitchFamily="34" charset="0"/>
              <a:buChar char="•"/>
            </a:pPr>
            <a:r>
              <a:rPr lang="en-US" dirty="0"/>
              <a:t>By having athletes adapt, cope &amp; work effectively when facing small amounts of stress, they build up immunity to stress</a:t>
            </a:r>
            <a:endParaRPr lang="en-US" sz="1000" dirty="0"/>
          </a:p>
          <a:p>
            <a:pPr marL="285750" indent="-285750">
              <a:spcBef>
                <a:spcPts val="0"/>
              </a:spcBef>
              <a:buFont typeface="Arial" panose="020B0604020202020204" pitchFamily="34" charset="0"/>
              <a:buChar char="•"/>
            </a:pPr>
            <a:r>
              <a:rPr lang="en-US" dirty="0"/>
              <a:t>Coping comes in the form of developing positive thoughts, mental images &amp; self-confidence statements.</a:t>
            </a:r>
          </a:p>
          <a:p>
            <a:pPr>
              <a:spcBef>
                <a:spcPts val="0"/>
              </a:spcBef>
            </a:pPr>
            <a:endParaRPr lang="en-US" dirty="0"/>
          </a:p>
          <a:p>
            <a:pPr>
              <a:spcBef>
                <a:spcPts val="0"/>
              </a:spcBef>
            </a:pPr>
            <a:endParaRPr lang="en-US" dirty="0"/>
          </a:p>
          <a:p>
            <a:pPr marL="285750" indent="-285750" fontAlgn="auto">
              <a:spcBef>
                <a:spcPts val="0"/>
              </a:spcBef>
              <a:spcAft>
                <a:spcPts val="0"/>
              </a:spcAft>
              <a:buFont typeface="Arial" panose="020B0604020202020204" pitchFamily="34" charset="0"/>
              <a:buChar char="•"/>
              <a:defRPr/>
            </a:pPr>
            <a:r>
              <a:rPr lang="en-US" dirty="0"/>
              <a:t>A form of self-hypnosis requiring the athlete to perform a series of 6 mental exercises which bring about the sensations of warmth and heaviness.</a:t>
            </a:r>
          </a:p>
          <a:p>
            <a:pPr marL="285750" indent="-285750" fontAlgn="auto">
              <a:spcBef>
                <a:spcPts val="0"/>
              </a:spcBef>
              <a:spcAft>
                <a:spcPts val="0"/>
              </a:spcAft>
              <a:buFont typeface="Arial" panose="020B0604020202020204" pitchFamily="34" charset="0"/>
              <a:buChar char="•"/>
              <a:defRPr/>
            </a:pPr>
            <a:r>
              <a:rPr lang="en-US" dirty="0"/>
              <a:t>This in turn has the effect of producing the physiological changes associated with the relaxation</a:t>
            </a:r>
          </a:p>
        </p:txBody>
      </p:sp>
      <p:sp>
        <p:nvSpPr>
          <p:cNvPr id="16" name="Title 1">
            <a:extLst>
              <a:ext uri="{FF2B5EF4-FFF2-40B4-BE49-F238E27FC236}">
                <a16:creationId xmlns:a16="http://schemas.microsoft.com/office/drawing/2014/main" id="{E3350031-7094-8A4F-8748-3A45AF2B3508}"/>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17" name="Rectangle 16">
            <a:extLst>
              <a:ext uri="{FF2B5EF4-FFF2-40B4-BE49-F238E27FC236}">
                <a16:creationId xmlns:a16="http://schemas.microsoft.com/office/drawing/2014/main" id="{AF347509-DAA3-7441-ACA6-65DE861787B4}"/>
              </a:ext>
            </a:extLst>
          </p:cNvPr>
          <p:cNvSpPr/>
          <p:nvPr/>
        </p:nvSpPr>
        <p:spPr>
          <a:xfrm>
            <a:off x="451374" y="887469"/>
            <a:ext cx="3150093" cy="369332"/>
          </a:xfrm>
          <a:prstGeom prst="rect">
            <a:avLst/>
          </a:prstGeom>
          <a:solidFill>
            <a:srgbClr val="7030A0"/>
          </a:solidFill>
        </p:spPr>
        <p:txBody>
          <a:bodyPr wrap="none">
            <a:spAutoFit/>
          </a:bodyPr>
          <a:lstStyle/>
          <a:p>
            <a:pPr>
              <a:spcBef>
                <a:spcPts val="0"/>
              </a:spcBef>
            </a:pPr>
            <a:r>
              <a:rPr lang="en-US" dirty="0">
                <a:solidFill>
                  <a:srgbClr val="FFFF00"/>
                </a:solidFill>
              </a:rPr>
              <a:t>Stress inoculation training (SIT)</a:t>
            </a:r>
          </a:p>
        </p:txBody>
      </p:sp>
      <p:sp>
        <p:nvSpPr>
          <p:cNvPr id="18" name="Rectangle 17">
            <a:extLst>
              <a:ext uri="{FF2B5EF4-FFF2-40B4-BE49-F238E27FC236}">
                <a16:creationId xmlns:a16="http://schemas.microsoft.com/office/drawing/2014/main" id="{793EB0EC-3E10-0D44-96FF-3EA50BE993C4}"/>
              </a:ext>
            </a:extLst>
          </p:cNvPr>
          <p:cNvSpPr/>
          <p:nvPr/>
        </p:nvSpPr>
        <p:spPr>
          <a:xfrm>
            <a:off x="451374" y="3429000"/>
            <a:ext cx="1905393" cy="369332"/>
          </a:xfrm>
          <a:prstGeom prst="rect">
            <a:avLst/>
          </a:prstGeom>
          <a:solidFill>
            <a:srgbClr val="7030A0"/>
          </a:solidFill>
        </p:spPr>
        <p:txBody>
          <a:bodyPr wrap="none">
            <a:spAutoFit/>
          </a:bodyPr>
          <a:lstStyle/>
          <a:p>
            <a:pPr>
              <a:spcBef>
                <a:spcPts val="0"/>
              </a:spcBef>
            </a:pPr>
            <a:r>
              <a:rPr lang="en-US" dirty="0">
                <a:solidFill>
                  <a:srgbClr val="FFFF00"/>
                </a:solidFill>
              </a:rPr>
              <a:t>Autogenic training</a:t>
            </a:r>
          </a:p>
        </p:txBody>
      </p:sp>
    </p:spTree>
    <p:extLst>
      <p:ext uri="{BB962C8B-B14F-4D97-AF65-F5344CB8AC3E}">
        <p14:creationId xmlns:p14="http://schemas.microsoft.com/office/powerpoint/2010/main" val="600657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85786" y="571480"/>
            <a:ext cx="7715250" cy="369888"/>
          </a:xfrm>
          <a:prstGeom prst="rect">
            <a:avLst/>
          </a:prstGeom>
          <a:solidFill>
            <a:srgbClr val="7030A0"/>
          </a:solidFill>
        </p:spPr>
        <p:style>
          <a:lnRef idx="1">
            <a:schemeClr val="accent3"/>
          </a:lnRef>
          <a:fillRef idx="2">
            <a:schemeClr val="accent3"/>
          </a:fillRef>
          <a:effectRef idx="1">
            <a:schemeClr val="accent3"/>
          </a:effectRef>
          <a:fontRef idx="minor">
            <a:schemeClr val="dk1"/>
          </a:fontRef>
        </p:style>
        <p:txBody>
          <a:bodyPr>
            <a:spAutoFit/>
          </a:bodyPr>
          <a:lstStyle/>
          <a:p>
            <a:pPr algn="ctr" fontAlgn="auto">
              <a:spcBef>
                <a:spcPts val="0"/>
              </a:spcBef>
              <a:spcAft>
                <a:spcPts val="0"/>
              </a:spcAft>
              <a:defRPr/>
            </a:pPr>
            <a:r>
              <a:rPr lang="en-US" dirty="0">
                <a:solidFill>
                  <a:schemeClr val="bg1"/>
                </a:solidFill>
              </a:rPr>
              <a:t>Discuss the pictures with reference to Nideffer’s Model of Attention</a:t>
            </a:r>
          </a:p>
        </p:txBody>
      </p:sp>
      <p:pic>
        <p:nvPicPr>
          <p:cNvPr id="116738" name="Picture 2" descr="surfer-morro-rock-3 by mikebaird."/>
          <p:cNvPicPr>
            <a:picLocks noChangeAspect="1" noChangeArrowheads="1"/>
          </p:cNvPicPr>
          <p:nvPr/>
        </p:nvPicPr>
        <p:blipFill>
          <a:blip r:embed="rId3" cstate="print"/>
          <a:srcRect/>
          <a:stretch>
            <a:fillRect/>
          </a:stretch>
        </p:blipFill>
        <p:spPr bwMode="auto">
          <a:xfrm>
            <a:off x="928662" y="4429132"/>
            <a:ext cx="3262302" cy="2172694"/>
          </a:xfrm>
          <a:prstGeom prst="rect">
            <a:avLst/>
          </a:prstGeom>
          <a:noFill/>
        </p:spPr>
      </p:pic>
      <p:sp>
        <p:nvSpPr>
          <p:cNvPr id="15" name="Rectangle 14"/>
          <p:cNvSpPr/>
          <p:nvPr/>
        </p:nvSpPr>
        <p:spPr>
          <a:xfrm>
            <a:off x="836286" y="6601826"/>
            <a:ext cx="4572000" cy="184666"/>
          </a:xfrm>
          <a:prstGeom prst="rect">
            <a:avLst/>
          </a:prstGeom>
        </p:spPr>
        <p:txBody>
          <a:bodyPr>
            <a:spAutoFit/>
          </a:bodyPr>
          <a:lstStyle/>
          <a:p>
            <a:r>
              <a:rPr lang="en-AU" sz="600"/>
              <a:t>www.flickr.com/photos/mikebaird/309936602/in/set-72157594398340326/</a:t>
            </a:r>
          </a:p>
        </p:txBody>
      </p:sp>
      <p:sp>
        <p:nvSpPr>
          <p:cNvPr id="16" name="Slide Number Placeholder 15"/>
          <p:cNvSpPr>
            <a:spLocks noGrp="1"/>
          </p:cNvSpPr>
          <p:nvPr>
            <p:ph type="sldNum" sz="quarter" idx="12"/>
          </p:nvPr>
        </p:nvSpPr>
        <p:spPr/>
        <p:txBody>
          <a:bodyPr/>
          <a:lstStyle/>
          <a:p>
            <a:pPr>
              <a:defRPr/>
            </a:pPr>
            <a:fld id="{45B70030-C5ED-4C20-AA4F-60533FC034F7}" type="slidenum">
              <a:rPr lang="en-US" smtClean="0"/>
              <a:pPr>
                <a:defRPr/>
              </a:pPr>
              <a:t>3</a:t>
            </a:fld>
            <a:endParaRPr lang="en-US"/>
          </a:p>
        </p:txBody>
      </p:sp>
      <p:pic>
        <p:nvPicPr>
          <p:cNvPr id="121858" name="Picture 2" descr="jhu600mm 370 by Keith Allison."/>
          <p:cNvPicPr>
            <a:picLocks noChangeAspect="1" noChangeArrowheads="1"/>
          </p:cNvPicPr>
          <p:nvPr/>
        </p:nvPicPr>
        <p:blipFill>
          <a:blip r:embed="rId4" cstate="print"/>
          <a:srcRect/>
          <a:stretch>
            <a:fillRect/>
          </a:stretch>
        </p:blipFill>
        <p:spPr bwMode="auto">
          <a:xfrm>
            <a:off x="4786314" y="1285860"/>
            <a:ext cx="3500462" cy="2331308"/>
          </a:xfrm>
          <a:prstGeom prst="rect">
            <a:avLst/>
          </a:prstGeom>
          <a:noFill/>
        </p:spPr>
      </p:pic>
      <p:sp>
        <p:nvSpPr>
          <p:cNvPr id="17" name="Oval 16"/>
          <p:cNvSpPr/>
          <p:nvPr/>
        </p:nvSpPr>
        <p:spPr>
          <a:xfrm>
            <a:off x="5857884" y="2071678"/>
            <a:ext cx="857256" cy="142876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5714188" y="3592108"/>
            <a:ext cx="4572000" cy="184666"/>
          </a:xfrm>
          <a:prstGeom prst="rect">
            <a:avLst/>
          </a:prstGeom>
        </p:spPr>
        <p:txBody>
          <a:bodyPr>
            <a:spAutoFit/>
          </a:bodyPr>
          <a:lstStyle/>
          <a:p>
            <a:r>
              <a:rPr lang="en-AU" sz="600"/>
              <a:t>www.flickr.com/photos/keithallison/2310980563/in/set-72157604046925625/</a:t>
            </a:r>
          </a:p>
        </p:txBody>
      </p:sp>
      <p:pic>
        <p:nvPicPr>
          <p:cNvPr id="121860" name="Picture 4" descr="Larry Mize by Keith Allison."/>
          <p:cNvPicPr>
            <a:picLocks noChangeAspect="1" noChangeArrowheads="1"/>
          </p:cNvPicPr>
          <p:nvPr/>
        </p:nvPicPr>
        <p:blipFill>
          <a:blip r:embed="rId5" cstate="print"/>
          <a:srcRect/>
          <a:stretch>
            <a:fillRect/>
          </a:stretch>
        </p:blipFill>
        <p:spPr bwMode="auto">
          <a:xfrm>
            <a:off x="5429256" y="3952912"/>
            <a:ext cx="2055770" cy="2690798"/>
          </a:xfrm>
          <a:prstGeom prst="rect">
            <a:avLst/>
          </a:prstGeom>
          <a:noFill/>
        </p:spPr>
      </p:pic>
      <p:sp>
        <p:nvSpPr>
          <p:cNvPr id="19" name="Rectangle 18"/>
          <p:cNvSpPr/>
          <p:nvPr/>
        </p:nvSpPr>
        <p:spPr>
          <a:xfrm>
            <a:off x="5190148" y="6636162"/>
            <a:ext cx="3381153" cy="184666"/>
          </a:xfrm>
          <a:prstGeom prst="rect">
            <a:avLst/>
          </a:prstGeom>
        </p:spPr>
        <p:txBody>
          <a:bodyPr wrap="square">
            <a:spAutoFit/>
          </a:bodyPr>
          <a:lstStyle/>
          <a:p>
            <a:r>
              <a:rPr lang="en-AU" sz="600"/>
              <a:t>www.flickr.com/photos/keithallison/3969560335/in/set-72157604047766899/</a:t>
            </a:r>
          </a:p>
        </p:txBody>
      </p:sp>
      <p:pic>
        <p:nvPicPr>
          <p:cNvPr id="121862" name="Picture 6" descr="BIANCA CHATFIELD by paddynapper."/>
          <p:cNvPicPr>
            <a:picLocks noChangeAspect="1" noChangeArrowheads="1"/>
          </p:cNvPicPr>
          <p:nvPr/>
        </p:nvPicPr>
        <p:blipFill>
          <a:blip r:embed="rId6" cstate="print"/>
          <a:srcRect/>
          <a:stretch>
            <a:fillRect/>
          </a:stretch>
        </p:blipFill>
        <p:spPr bwMode="auto">
          <a:xfrm>
            <a:off x="1357290" y="1071546"/>
            <a:ext cx="2428892" cy="3066782"/>
          </a:xfrm>
          <a:prstGeom prst="rect">
            <a:avLst/>
          </a:prstGeom>
          <a:noFill/>
        </p:spPr>
      </p:pic>
      <p:sp>
        <p:nvSpPr>
          <p:cNvPr id="20" name="Rectangle 19"/>
          <p:cNvSpPr/>
          <p:nvPr/>
        </p:nvSpPr>
        <p:spPr>
          <a:xfrm>
            <a:off x="1142188" y="4111771"/>
            <a:ext cx="4572000" cy="184666"/>
          </a:xfrm>
          <a:prstGeom prst="rect">
            <a:avLst/>
          </a:prstGeom>
        </p:spPr>
        <p:txBody>
          <a:bodyPr>
            <a:spAutoFit/>
          </a:bodyPr>
          <a:lstStyle/>
          <a:p>
            <a:r>
              <a:rPr lang="en-AU" sz="600"/>
              <a:t>www.flickr.com/photos/28990363@N05/2935096579/in/set-72157607420048113/</a:t>
            </a:r>
          </a:p>
        </p:txBody>
      </p:sp>
      <p:sp>
        <p:nvSpPr>
          <p:cNvPr id="24" name="Footer Placeholder 3">
            <a:extLst>
              <a:ext uri="{FF2B5EF4-FFF2-40B4-BE49-F238E27FC236}">
                <a16:creationId xmlns:a16="http://schemas.microsoft.com/office/drawing/2014/main" id="{95B7537F-115F-2C4A-AAEF-DCD8155C429A}"/>
              </a:ext>
            </a:extLst>
          </p:cNvPr>
          <p:cNvSpPr>
            <a:spLocks noGrp="1"/>
          </p:cNvSpPr>
          <p:nvPr>
            <p:ph type="ftr" sz="quarter" idx="11"/>
          </p:nvPr>
        </p:nvSpPr>
        <p:spPr>
          <a:xfrm>
            <a:off x="2784079" y="6558414"/>
            <a:ext cx="3086100" cy="365125"/>
          </a:xfrm>
        </p:spPr>
        <p:txBody>
          <a:bodyPr/>
          <a:lstStyle/>
          <a:p>
            <a:r>
              <a:rPr lang="en-US"/>
              <a:t>©PE STUDIES RESOURCES</a:t>
            </a:r>
          </a:p>
        </p:txBody>
      </p:sp>
      <p:pic>
        <p:nvPicPr>
          <p:cNvPr id="21" name="Picture 2">
            <a:hlinkClick r:id="" action="ppaction://hlinkshowjump?jump=firstslide"/>
            <a:extLst>
              <a:ext uri="{FF2B5EF4-FFF2-40B4-BE49-F238E27FC236}">
                <a16:creationId xmlns:a16="http://schemas.microsoft.com/office/drawing/2014/main" id="{3202A81D-4B8A-914C-B326-4D89FB90F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hlinkClick r:id="rId8" action="ppaction://hlinksldjump"/>
            <a:extLst>
              <a:ext uri="{FF2B5EF4-FFF2-40B4-BE49-F238E27FC236}">
                <a16:creationId xmlns:a16="http://schemas.microsoft.com/office/drawing/2014/main" id="{CCC7E83D-B0C1-F342-88E6-FC9A6D3003F5}"/>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5" name="TextBox 24">
            <a:extLst>
              <a:ext uri="{FF2B5EF4-FFF2-40B4-BE49-F238E27FC236}">
                <a16:creationId xmlns:a16="http://schemas.microsoft.com/office/drawing/2014/main" id="{CC4AA85E-4FB5-334D-A667-7A2A5D17A4B5}"/>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2724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18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67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8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34200" y="6492875"/>
            <a:ext cx="2133600" cy="365125"/>
          </a:xfrm>
        </p:spPr>
        <p:txBody>
          <a:bodyPr/>
          <a:lstStyle/>
          <a:p>
            <a:fld id="{B6F15528-21DE-4FAA-801E-634DDDAF4B2B}" type="slidenum">
              <a:rPr lang="en-US" smtClean="0"/>
              <a:pPr/>
              <a:t>30</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76200" y="6337001"/>
            <a:ext cx="457501" cy="457955"/>
          </a:xfrm>
          <a:prstGeom prst="rect">
            <a:avLst/>
          </a:prstGeom>
          <a:noFill/>
        </p:spPr>
      </p:pic>
      <p:sp>
        <p:nvSpPr>
          <p:cNvPr id="13" name="TextBox 12">
            <a:hlinkClick r:id="rId2" action="ppaction://hlinksldjump"/>
          </p:cNvPr>
          <p:cNvSpPr txBox="1"/>
          <p:nvPr/>
        </p:nvSpPr>
        <p:spPr>
          <a:xfrm>
            <a:off x="-76200" y="6718756"/>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342900" y="1320581"/>
            <a:ext cx="8255222" cy="2339102"/>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r>
              <a:rPr lang="en-US" dirty="0"/>
              <a:t>Arousal promotion techniques include: </a:t>
            </a:r>
          </a:p>
          <a:p>
            <a:pPr marL="742950" lvl="1" indent="-285750">
              <a:buFont typeface="Cambria Math" panose="02040503050406030204" pitchFamily="18" charset="0"/>
              <a:buChar char="⎯"/>
            </a:pPr>
            <a:r>
              <a:rPr lang="en-US" dirty="0"/>
              <a:t> Pre-competition workout </a:t>
            </a:r>
          </a:p>
          <a:p>
            <a:pPr marL="742950" lvl="1" indent="-285750">
              <a:buFont typeface="Cambria Math" panose="02040503050406030204" pitchFamily="18" charset="0"/>
              <a:buChar char="⎯"/>
            </a:pPr>
            <a:r>
              <a:rPr lang="en-US" dirty="0"/>
              <a:t> Elevated breathing rate</a:t>
            </a:r>
          </a:p>
          <a:p>
            <a:pPr marL="742950" lvl="1" indent="-285750">
              <a:buFont typeface="Cambria Math" panose="02040503050406030204" pitchFamily="18" charset="0"/>
              <a:buChar char="⎯"/>
            </a:pPr>
            <a:r>
              <a:rPr lang="en-US" dirty="0"/>
              <a:t> Act energetically</a:t>
            </a:r>
          </a:p>
          <a:p>
            <a:pPr marL="742950" lvl="1" indent="-285750">
              <a:buFont typeface="Cambria Math" panose="02040503050406030204" pitchFamily="18" charset="0"/>
              <a:buChar char="⎯"/>
            </a:pPr>
            <a:r>
              <a:rPr lang="en-US" dirty="0"/>
              <a:t> Positive Self Talk </a:t>
            </a:r>
          </a:p>
          <a:p>
            <a:pPr marL="742950" lvl="1" indent="-285750">
              <a:buFont typeface="Cambria Math" panose="02040503050406030204" pitchFamily="18" charset="0"/>
              <a:buChar char="⎯"/>
            </a:pPr>
            <a:r>
              <a:rPr lang="en-US" dirty="0"/>
              <a:t> </a:t>
            </a:r>
            <a:r>
              <a:rPr lang="en-US" dirty="0" err="1"/>
              <a:t>Energising</a:t>
            </a:r>
            <a:r>
              <a:rPr lang="en-US" dirty="0"/>
              <a:t> mental imagery </a:t>
            </a:r>
          </a:p>
          <a:p>
            <a:pPr marL="742950" lvl="1" indent="-285750">
              <a:buFont typeface="Cambria Math" panose="02040503050406030204" pitchFamily="18" charset="0"/>
              <a:buChar char="⎯"/>
            </a:pPr>
            <a:r>
              <a:rPr lang="en-US" dirty="0"/>
              <a:t> Music</a:t>
            </a:r>
          </a:p>
          <a:p>
            <a:pPr marL="742950" lvl="1" indent="-285750">
              <a:buFont typeface="Cambria Math" panose="02040503050406030204" pitchFamily="18" charset="0"/>
              <a:buChar char="⎯"/>
            </a:pPr>
            <a:r>
              <a:rPr lang="en-US" dirty="0"/>
              <a:t> Pre game routine</a:t>
            </a:r>
          </a:p>
        </p:txBody>
      </p:sp>
      <p:sp>
        <p:nvSpPr>
          <p:cNvPr id="2" name="Rectangle 1">
            <a:extLst>
              <a:ext uri="{FF2B5EF4-FFF2-40B4-BE49-F238E27FC236}">
                <a16:creationId xmlns:a16="http://schemas.microsoft.com/office/drawing/2014/main" id="{C1BCC138-B6F5-5447-9CD7-6DFFF5EBAB8A}"/>
              </a:ext>
            </a:extLst>
          </p:cNvPr>
          <p:cNvSpPr/>
          <p:nvPr/>
        </p:nvSpPr>
        <p:spPr>
          <a:xfrm>
            <a:off x="4571999" y="6400800"/>
            <a:ext cx="4419601" cy="184666"/>
          </a:xfrm>
          <a:prstGeom prst="rect">
            <a:avLst/>
          </a:prstGeom>
        </p:spPr>
        <p:txBody>
          <a:bodyPr wrap="square">
            <a:spAutoFit/>
          </a:bodyPr>
          <a:lstStyle/>
          <a:p>
            <a:r>
              <a:rPr lang="en-US" sz="600" dirty="0"/>
              <a:t>https://</a:t>
            </a:r>
            <a:r>
              <a:rPr lang="en-US" sz="600" dirty="0" err="1"/>
              <a:t>commons.wikimedia.org</a:t>
            </a:r>
            <a:r>
              <a:rPr lang="en-US" sz="600" dirty="0"/>
              <a:t>/wiki/File:Weightlifting_at_the_2016_Summer_Olympics_%E2%80%93_Men%27s_94_kg_(15).jpg</a:t>
            </a:r>
          </a:p>
        </p:txBody>
      </p:sp>
      <p:sp>
        <p:nvSpPr>
          <p:cNvPr id="16" name="Footer Placeholder 10">
            <a:extLst>
              <a:ext uri="{FF2B5EF4-FFF2-40B4-BE49-F238E27FC236}">
                <a16:creationId xmlns:a16="http://schemas.microsoft.com/office/drawing/2014/main" id="{94FB3DF9-0943-DC4A-8193-65643732BC82}"/>
              </a:ext>
            </a:extLst>
          </p:cNvPr>
          <p:cNvSpPr>
            <a:spLocks noGrp="1"/>
          </p:cNvSpPr>
          <p:nvPr>
            <p:ph type="ftr" sz="quarter" idx="11"/>
          </p:nvPr>
        </p:nvSpPr>
        <p:spPr>
          <a:xfrm>
            <a:off x="2667000" y="6569075"/>
            <a:ext cx="2895600" cy="365125"/>
          </a:xfrm>
        </p:spPr>
        <p:txBody>
          <a:bodyPr/>
          <a:lstStyle/>
          <a:p>
            <a:r>
              <a:rPr lang="en-US"/>
              <a:t>©PE STUDIES RESOURCES</a:t>
            </a:r>
            <a:endParaRPr lang="en-US" dirty="0"/>
          </a:p>
        </p:txBody>
      </p:sp>
      <p:sp>
        <p:nvSpPr>
          <p:cNvPr id="3" name="Rectangle 2">
            <a:extLst>
              <a:ext uri="{FF2B5EF4-FFF2-40B4-BE49-F238E27FC236}">
                <a16:creationId xmlns:a16="http://schemas.microsoft.com/office/drawing/2014/main" id="{EB64AC3A-979E-934C-9C98-1CD64F2F65CB}"/>
              </a:ext>
            </a:extLst>
          </p:cNvPr>
          <p:cNvSpPr/>
          <p:nvPr/>
        </p:nvSpPr>
        <p:spPr>
          <a:xfrm>
            <a:off x="686102" y="6444734"/>
            <a:ext cx="4572000" cy="184666"/>
          </a:xfrm>
          <a:prstGeom prst="rect">
            <a:avLst/>
          </a:prstGeom>
        </p:spPr>
        <p:txBody>
          <a:bodyPr>
            <a:spAutoFit/>
          </a:bodyPr>
          <a:lstStyle/>
          <a:p>
            <a:r>
              <a:rPr lang="en-US" sz="600" dirty="0"/>
              <a:t>https://</a:t>
            </a:r>
            <a:r>
              <a:rPr lang="en-US" sz="600" dirty="0" err="1"/>
              <a:t>commons.wikimedia.org</a:t>
            </a:r>
            <a:r>
              <a:rPr lang="en-US" sz="600" dirty="0"/>
              <a:t>/wiki/</a:t>
            </a:r>
            <a:r>
              <a:rPr lang="en-US" sz="600" dirty="0" err="1"/>
              <a:t>File:Steve_McNair_Tackle.jpg</a:t>
            </a:r>
            <a:endParaRPr lang="en-US" sz="600" dirty="0"/>
          </a:p>
        </p:txBody>
      </p:sp>
      <p:sp>
        <p:nvSpPr>
          <p:cNvPr id="17" name="Title 1">
            <a:extLst>
              <a:ext uri="{FF2B5EF4-FFF2-40B4-BE49-F238E27FC236}">
                <a16:creationId xmlns:a16="http://schemas.microsoft.com/office/drawing/2014/main" id="{34B21ADF-5E94-A74F-ACF8-59D38243C8B9}"/>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18" name="TextBox 17">
            <a:extLst>
              <a:ext uri="{FF2B5EF4-FFF2-40B4-BE49-F238E27FC236}">
                <a16:creationId xmlns:a16="http://schemas.microsoft.com/office/drawing/2014/main" id="{2B13C286-6E56-7C4C-81DC-97B34C3ACC1F}"/>
              </a:ext>
            </a:extLst>
          </p:cNvPr>
          <p:cNvSpPr txBox="1"/>
          <p:nvPr/>
        </p:nvSpPr>
        <p:spPr>
          <a:xfrm>
            <a:off x="347533" y="867189"/>
            <a:ext cx="5799267" cy="369332"/>
          </a:xfrm>
          <a:prstGeom prst="rect">
            <a:avLst/>
          </a:prstGeom>
          <a:solidFill>
            <a:srgbClr val="FF0000"/>
          </a:solidFill>
          <a:ln>
            <a:solidFill>
              <a:schemeClr val="tx1"/>
            </a:solidFill>
          </a:ln>
        </p:spPr>
        <p:txBody>
          <a:bodyPr wrap="square" rtlCol="0">
            <a:spAutoFit/>
          </a:bodyPr>
          <a:lstStyle/>
          <a:p>
            <a:r>
              <a:rPr lang="en-US" b="1" dirty="0">
                <a:solidFill>
                  <a:schemeClr val="bg1"/>
                </a:solidFill>
              </a:rPr>
              <a:t>Strategies to increase arousal and reach the ‘Zone’</a:t>
            </a:r>
          </a:p>
        </p:txBody>
      </p:sp>
    </p:spTree>
    <p:extLst>
      <p:ext uri="{BB962C8B-B14F-4D97-AF65-F5344CB8AC3E}">
        <p14:creationId xmlns:p14="http://schemas.microsoft.com/office/powerpoint/2010/main" val="25049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3110280" y="6400800"/>
            <a:ext cx="2895600" cy="365125"/>
          </a:xfrm>
        </p:spPr>
        <p:txBody>
          <a:bodyPr/>
          <a:lstStyle/>
          <a:p>
            <a:r>
              <a:rPr lang="en-US"/>
              <a:t>©PE STUDIES RESOURCES</a:t>
            </a:r>
            <a:endParaRPr lang="en-US" dirty="0"/>
          </a:p>
        </p:txBody>
      </p:sp>
      <p:sp>
        <p:nvSpPr>
          <p:cNvPr id="4" name="Slide Number Placeholder 3"/>
          <p:cNvSpPr>
            <a:spLocks noGrp="1"/>
          </p:cNvSpPr>
          <p:nvPr>
            <p:ph type="sldNum" sz="quarter" idx="12"/>
          </p:nvPr>
        </p:nvSpPr>
        <p:spPr>
          <a:xfrm>
            <a:off x="7086600" y="6526014"/>
            <a:ext cx="2057400" cy="365125"/>
          </a:xfrm>
        </p:spPr>
        <p:txBody>
          <a:bodyPr/>
          <a:lstStyle/>
          <a:p>
            <a:fld id="{B6F15528-21DE-4FAA-801E-634DDDAF4B2B}" type="slidenum">
              <a:rPr lang="en-US" smtClean="0"/>
              <a:pPr/>
              <a:t>31</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7852" y="6309503"/>
            <a:ext cx="457501" cy="457955"/>
          </a:xfrm>
          <a:prstGeom prst="rect">
            <a:avLst/>
          </a:prstGeom>
          <a:noFill/>
        </p:spPr>
      </p:pic>
      <p:sp>
        <p:nvSpPr>
          <p:cNvPr id="13" name="TextBox 12">
            <a:hlinkClick r:id="rId2" action="ppaction://hlinksldjump"/>
          </p:cNvPr>
          <p:cNvSpPr txBox="1"/>
          <p:nvPr/>
        </p:nvSpPr>
        <p:spPr>
          <a:xfrm>
            <a:off x="-64548" y="6691258"/>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422476" y="980073"/>
            <a:ext cx="8570917" cy="2769989"/>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endParaRPr lang="en-US" sz="1000" b="1" dirty="0"/>
          </a:p>
          <a:p>
            <a:pPr>
              <a:spcBef>
                <a:spcPts val="0"/>
              </a:spcBef>
            </a:pPr>
            <a:endParaRPr lang="en-US" sz="1000" b="1" dirty="0"/>
          </a:p>
          <a:p>
            <a:pPr>
              <a:spcBef>
                <a:spcPts val="0"/>
              </a:spcBef>
            </a:pPr>
            <a:endParaRPr lang="en-US" sz="1000" b="1" dirty="0"/>
          </a:p>
          <a:p>
            <a:pPr marL="342900" indent="-342900">
              <a:spcBef>
                <a:spcPts val="0"/>
              </a:spcBef>
              <a:buFont typeface="Arial" panose="020B0604020202020204" pitchFamily="34" charset="0"/>
              <a:buChar char="•"/>
            </a:pPr>
            <a:r>
              <a:rPr lang="en-US" dirty="0"/>
              <a:t>A pre-competition workout typically takes place a couple of hours before the actual game, performance or competition </a:t>
            </a:r>
          </a:p>
          <a:p>
            <a:pPr marL="800100" lvl="1" indent="-342900">
              <a:buFont typeface="Cambria Math" panose="02040503050406030204" pitchFamily="18" charset="0"/>
              <a:buChar char="⎯"/>
            </a:pPr>
            <a:r>
              <a:rPr lang="en-US" dirty="0"/>
              <a:t>Allows athletes to become accustomed to the playing field &amp; conditions, go through set plays &amp; pre-game conditioning</a:t>
            </a:r>
          </a:p>
          <a:p>
            <a:pPr marL="342900" indent="-342900">
              <a:spcBef>
                <a:spcPts val="0"/>
              </a:spcBef>
              <a:buFont typeface="Arial" panose="020B0604020202020204" pitchFamily="34" charset="0"/>
              <a:buChar char="•"/>
            </a:pPr>
            <a:r>
              <a:rPr lang="en-US" dirty="0"/>
              <a:t>Following this, the players come out onto the field &amp; perform warm-ups immediately before the game</a:t>
            </a:r>
          </a:p>
          <a:p>
            <a:pPr marL="342900" indent="-342900">
              <a:spcBef>
                <a:spcPts val="0"/>
              </a:spcBef>
              <a:buFont typeface="Arial" panose="020B0604020202020204" pitchFamily="34" charset="0"/>
              <a:buChar char="•"/>
            </a:pPr>
            <a:r>
              <a:rPr lang="en-US" dirty="0"/>
              <a:t>As well as preparing themselves physiologically, they can practice some of the psychological techniques for enhancing performance</a:t>
            </a:r>
          </a:p>
        </p:txBody>
      </p:sp>
      <p:pic>
        <p:nvPicPr>
          <p:cNvPr id="10" name="Picture 2" descr="NATHAN HINDMARSH  by paddynapper.">
            <a:extLst>
              <a:ext uri="{FF2B5EF4-FFF2-40B4-BE49-F238E27FC236}">
                <a16:creationId xmlns:a16="http://schemas.microsoft.com/office/drawing/2014/main" id="{D27BCB4A-8B2C-42D0-9E13-1C331D41A1EB}"/>
              </a:ext>
            </a:extLst>
          </p:cNvPr>
          <p:cNvPicPr>
            <a:picLocks noChangeAspect="1" noChangeArrowheads="1"/>
          </p:cNvPicPr>
          <p:nvPr/>
        </p:nvPicPr>
        <p:blipFill rotWithShape="1">
          <a:blip r:embed="rId4" cstate="print"/>
          <a:srcRect t="2877"/>
          <a:stretch/>
        </p:blipFill>
        <p:spPr bwMode="auto">
          <a:xfrm>
            <a:off x="6236121" y="3805298"/>
            <a:ext cx="2076149" cy="2824102"/>
          </a:xfrm>
          <a:prstGeom prst="rect">
            <a:avLst/>
          </a:prstGeom>
          <a:noFill/>
        </p:spPr>
      </p:pic>
      <p:sp>
        <p:nvSpPr>
          <p:cNvPr id="15" name="Rectangle 14">
            <a:extLst>
              <a:ext uri="{FF2B5EF4-FFF2-40B4-BE49-F238E27FC236}">
                <a16:creationId xmlns:a16="http://schemas.microsoft.com/office/drawing/2014/main" id="{3D9E5B91-DF53-48F2-977C-355D832D3704}"/>
              </a:ext>
            </a:extLst>
          </p:cNvPr>
          <p:cNvSpPr/>
          <p:nvPr/>
        </p:nvSpPr>
        <p:spPr>
          <a:xfrm>
            <a:off x="6488638" y="6616244"/>
            <a:ext cx="2026712" cy="184666"/>
          </a:xfrm>
          <a:prstGeom prst="rect">
            <a:avLst/>
          </a:prstGeom>
        </p:spPr>
        <p:txBody>
          <a:bodyPr wrap="square">
            <a:spAutoFit/>
          </a:bodyPr>
          <a:lstStyle/>
          <a:p>
            <a:r>
              <a:rPr lang="en-AU" sz="600" dirty="0"/>
              <a:t>www.flickr.com/photos/28990363@N05/2754890818/</a:t>
            </a:r>
          </a:p>
        </p:txBody>
      </p:sp>
      <p:pic>
        <p:nvPicPr>
          <p:cNvPr id="16" name="Picture 4" descr="BIANCE CHATFIELD by paddynapper.">
            <a:extLst>
              <a:ext uri="{FF2B5EF4-FFF2-40B4-BE49-F238E27FC236}">
                <a16:creationId xmlns:a16="http://schemas.microsoft.com/office/drawing/2014/main" id="{E99303F9-FC82-45D3-B519-D90A8E37B0EB}"/>
              </a:ext>
            </a:extLst>
          </p:cNvPr>
          <p:cNvPicPr>
            <a:picLocks noChangeAspect="1" noChangeArrowheads="1"/>
          </p:cNvPicPr>
          <p:nvPr/>
        </p:nvPicPr>
        <p:blipFill>
          <a:blip r:embed="rId5" cstate="print"/>
          <a:srcRect/>
          <a:stretch>
            <a:fillRect/>
          </a:stretch>
        </p:blipFill>
        <p:spPr bwMode="auto">
          <a:xfrm>
            <a:off x="831730" y="3851625"/>
            <a:ext cx="2159103" cy="2731738"/>
          </a:xfrm>
          <a:prstGeom prst="rect">
            <a:avLst/>
          </a:prstGeom>
          <a:noFill/>
        </p:spPr>
      </p:pic>
      <p:sp>
        <p:nvSpPr>
          <p:cNvPr id="17" name="Rectangle 16">
            <a:extLst>
              <a:ext uri="{FF2B5EF4-FFF2-40B4-BE49-F238E27FC236}">
                <a16:creationId xmlns:a16="http://schemas.microsoft.com/office/drawing/2014/main" id="{DF7F6EC1-99F4-40B1-9F06-FA2B964779CF}"/>
              </a:ext>
            </a:extLst>
          </p:cNvPr>
          <p:cNvSpPr/>
          <p:nvPr/>
        </p:nvSpPr>
        <p:spPr>
          <a:xfrm>
            <a:off x="1224600" y="6581001"/>
            <a:ext cx="1885680" cy="184666"/>
          </a:xfrm>
          <a:prstGeom prst="rect">
            <a:avLst/>
          </a:prstGeom>
        </p:spPr>
        <p:txBody>
          <a:bodyPr wrap="square">
            <a:spAutoFit/>
          </a:bodyPr>
          <a:lstStyle/>
          <a:p>
            <a:r>
              <a:rPr lang="en-AU" sz="600" dirty="0"/>
              <a:t>www.flickr.com/photos/28990363@N05/2926919693/</a:t>
            </a:r>
          </a:p>
        </p:txBody>
      </p:sp>
      <p:sp>
        <p:nvSpPr>
          <p:cNvPr id="18" name="TextBox 17">
            <a:extLst>
              <a:ext uri="{FF2B5EF4-FFF2-40B4-BE49-F238E27FC236}">
                <a16:creationId xmlns:a16="http://schemas.microsoft.com/office/drawing/2014/main" id="{48E63D2F-C8ED-478C-880D-5F5B90595678}"/>
              </a:ext>
            </a:extLst>
          </p:cNvPr>
          <p:cNvSpPr txBox="1"/>
          <p:nvPr/>
        </p:nvSpPr>
        <p:spPr>
          <a:xfrm>
            <a:off x="3327593" y="4808895"/>
            <a:ext cx="2571768" cy="923330"/>
          </a:xfrm>
          <a:prstGeom prst="rect">
            <a:avLst/>
          </a:prstGeom>
          <a:solidFill>
            <a:srgbClr val="FF40FF"/>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dirty="0">
                <a:solidFill>
                  <a:schemeClr val="bg1"/>
                </a:solidFill>
              </a:rPr>
              <a:t>Pre-competition workout can be used to increase arousal levels</a:t>
            </a:r>
          </a:p>
        </p:txBody>
      </p:sp>
      <p:sp>
        <p:nvSpPr>
          <p:cNvPr id="20" name="Title 1">
            <a:extLst>
              <a:ext uri="{FF2B5EF4-FFF2-40B4-BE49-F238E27FC236}">
                <a16:creationId xmlns:a16="http://schemas.microsoft.com/office/drawing/2014/main" id="{9BBE6DC2-F559-C049-BEA1-B94B36CE633A}"/>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21" name="Rectangle 20">
            <a:extLst>
              <a:ext uri="{FF2B5EF4-FFF2-40B4-BE49-F238E27FC236}">
                <a16:creationId xmlns:a16="http://schemas.microsoft.com/office/drawing/2014/main" id="{A86E405F-9F6A-6B4D-B839-68422509B95E}"/>
              </a:ext>
            </a:extLst>
          </p:cNvPr>
          <p:cNvSpPr/>
          <p:nvPr/>
        </p:nvSpPr>
        <p:spPr>
          <a:xfrm>
            <a:off x="462132" y="1006174"/>
            <a:ext cx="2576988" cy="369332"/>
          </a:xfrm>
          <a:prstGeom prst="rect">
            <a:avLst/>
          </a:prstGeom>
          <a:solidFill>
            <a:srgbClr val="7030A0"/>
          </a:solidFill>
        </p:spPr>
        <p:txBody>
          <a:bodyPr wrap="none">
            <a:spAutoFit/>
          </a:bodyPr>
          <a:lstStyle/>
          <a:p>
            <a:pPr>
              <a:spcBef>
                <a:spcPts val="0"/>
              </a:spcBef>
            </a:pPr>
            <a:r>
              <a:rPr lang="en-US" dirty="0">
                <a:solidFill>
                  <a:srgbClr val="FFFF00"/>
                </a:solidFill>
              </a:rPr>
              <a:t>Pre competition workout</a:t>
            </a:r>
          </a:p>
        </p:txBody>
      </p:sp>
    </p:spTree>
    <p:extLst>
      <p:ext uri="{BB962C8B-B14F-4D97-AF65-F5344CB8AC3E}">
        <p14:creationId xmlns:p14="http://schemas.microsoft.com/office/powerpoint/2010/main" val="1865552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381150" y="1310064"/>
            <a:ext cx="4427518" cy="4154984"/>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endParaRPr lang="en-US" sz="1000" b="1" dirty="0"/>
          </a:p>
          <a:p>
            <a:pPr>
              <a:spcBef>
                <a:spcPts val="0"/>
              </a:spcBef>
            </a:pPr>
            <a:endParaRPr lang="en-US" sz="1000" b="1" dirty="0"/>
          </a:p>
          <a:p>
            <a:pPr>
              <a:spcBef>
                <a:spcPts val="0"/>
              </a:spcBef>
            </a:pPr>
            <a:endParaRPr lang="en-US" sz="1000" b="1" dirty="0"/>
          </a:p>
          <a:p>
            <a:pPr marL="342900" indent="-342900">
              <a:spcBef>
                <a:spcPts val="0"/>
              </a:spcBef>
              <a:buFont typeface="Arial" panose="020B0604020202020204" pitchFamily="34" charset="0"/>
              <a:buChar char="•"/>
            </a:pPr>
            <a:r>
              <a:rPr lang="en-US" dirty="0"/>
              <a:t>In the same way that breathing control can reduce tension &amp; help to focus energy, taking short, sharp breaths activates the central nervous system &amp; increases its state of awareness.</a:t>
            </a:r>
          </a:p>
          <a:p>
            <a:pPr marL="342900" indent="-342900">
              <a:spcBef>
                <a:spcPts val="0"/>
              </a:spcBef>
              <a:buFont typeface="Arial" panose="020B0604020202020204" pitchFamily="34" charset="0"/>
              <a:buChar char="•"/>
            </a:pPr>
            <a:endParaRPr lang="en-US" b="1" dirty="0"/>
          </a:p>
          <a:p>
            <a:pPr marL="342900" indent="-342900">
              <a:spcBef>
                <a:spcPts val="0"/>
              </a:spcBef>
              <a:buFont typeface="Arial" panose="020B0604020202020204" pitchFamily="34" charset="0"/>
              <a:buChar char="•"/>
            </a:pPr>
            <a:endParaRPr lang="en-US" b="1" dirty="0"/>
          </a:p>
          <a:p>
            <a:pPr marL="342900" indent="-342900">
              <a:buFont typeface="Arial" panose="020B0604020202020204" pitchFamily="34" charset="0"/>
              <a:buChar char="•"/>
            </a:pPr>
            <a:r>
              <a:rPr lang="en-US" dirty="0"/>
              <a:t>You may have seen football team-mates bumping into each other lightly, slapping each other &amp; getting physical with each other in the change rooms or before taking to the field </a:t>
            </a:r>
            <a:r>
              <a:rPr lang="en-US" dirty="0">
                <a:solidFill>
                  <a:schemeClr val="tx1"/>
                </a:solidFill>
              </a:rPr>
              <a:t>⎯ </a:t>
            </a:r>
            <a:r>
              <a:rPr lang="en-US" dirty="0"/>
              <a:t>this is a way of getting themselves pumped up!</a:t>
            </a:r>
            <a:endParaRPr lang="en-US" b="1" dirty="0"/>
          </a:p>
        </p:txBody>
      </p:sp>
      <p:pic>
        <p:nvPicPr>
          <p:cNvPr id="1026" name="Picture 2" descr="Image result for 100m sprinter">
            <a:extLst>
              <a:ext uri="{FF2B5EF4-FFF2-40B4-BE49-F238E27FC236}">
                <a16:creationId xmlns:a16="http://schemas.microsoft.com/office/drawing/2014/main" id="{66692B46-D3DA-C148-86B4-D384D11F4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591" y="994771"/>
            <a:ext cx="3727845" cy="52168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56A28F2-AEE5-2B46-B420-6A6592CBC028}"/>
              </a:ext>
            </a:extLst>
          </p:cNvPr>
          <p:cNvSpPr/>
          <p:nvPr/>
        </p:nvSpPr>
        <p:spPr>
          <a:xfrm>
            <a:off x="7391400" y="6211579"/>
            <a:ext cx="1542410" cy="184666"/>
          </a:xfrm>
          <a:prstGeom prst="rect">
            <a:avLst/>
          </a:prstGeom>
        </p:spPr>
        <p:txBody>
          <a:bodyPr wrap="none">
            <a:spAutoFit/>
          </a:bodyPr>
          <a:lstStyle/>
          <a:p>
            <a:r>
              <a:rPr lang="en-US" sz="600" dirty="0"/>
              <a:t>https://</a:t>
            </a:r>
            <a:r>
              <a:rPr lang="en-US" sz="600" dirty="0" err="1"/>
              <a:t>en.wikipedia.org</a:t>
            </a:r>
            <a:r>
              <a:rPr lang="en-US" sz="600" dirty="0"/>
              <a:t>/wiki/</a:t>
            </a:r>
            <a:r>
              <a:rPr lang="en-US" sz="600" dirty="0" err="1"/>
              <a:t>Louise_Hazel</a:t>
            </a:r>
            <a:endParaRPr lang="en-US" sz="600" dirty="0"/>
          </a:p>
        </p:txBody>
      </p:sp>
      <p:sp>
        <p:nvSpPr>
          <p:cNvPr id="16" name="Title 1">
            <a:extLst>
              <a:ext uri="{FF2B5EF4-FFF2-40B4-BE49-F238E27FC236}">
                <a16:creationId xmlns:a16="http://schemas.microsoft.com/office/drawing/2014/main" id="{811092E8-D9D9-014D-BA6F-8FCDDBC81E88}"/>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17" name="Rectangle 16">
            <a:extLst>
              <a:ext uri="{FF2B5EF4-FFF2-40B4-BE49-F238E27FC236}">
                <a16:creationId xmlns:a16="http://schemas.microsoft.com/office/drawing/2014/main" id="{EAA48898-7DC5-444B-AE96-2FB4F591B1FB}"/>
              </a:ext>
            </a:extLst>
          </p:cNvPr>
          <p:cNvSpPr/>
          <p:nvPr/>
        </p:nvSpPr>
        <p:spPr>
          <a:xfrm>
            <a:off x="419100" y="1351700"/>
            <a:ext cx="2286075" cy="369332"/>
          </a:xfrm>
          <a:prstGeom prst="rect">
            <a:avLst/>
          </a:prstGeom>
          <a:solidFill>
            <a:srgbClr val="7030A0"/>
          </a:solidFill>
        </p:spPr>
        <p:txBody>
          <a:bodyPr wrap="none">
            <a:spAutoFit/>
          </a:bodyPr>
          <a:lstStyle/>
          <a:p>
            <a:pPr>
              <a:spcBef>
                <a:spcPts val="0"/>
              </a:spcBef>
            </a:pPr>
            <a:r>
              <a:rPr lang="en-US" dirty="0">
                <a:solidFill>
                  <a:srgbClr val="FFFF00"/>
                </a:solidFill>
              </a:rPr>
              <a:t>Elevate breathing rate</a:t>
            </a:r>
          </a:p>
        </p:txBody>
      </p:sp>
      <p:sp>
        <p:nvSpPr>
          <p:cNvPr id="18" name="Rectangle 17">
            <a:extLst>
              <a:ext uri="{FF2B5EF4-FFF2-40B4-BE49-F238E27FC236}">
                <a16:creationId xmlns:a16="http://schemas.microsoft.com/office/drawing/2014/main" id="{CDD244D2-FD25-FC48-B2C8-41E4D2F56B62}"/>
              </a:ext>
            </a:extLst>
          </p:cNvPr>
          <p:cNvSpPr/>
          <p:nvPr/>
        </p:nvSpPr>
        <p:spPr>
          <a:xfrm>
            <a:off x="419100" y="3332177"/>
            <a:ext cx="1773114" cy="369332"/>
          </a:xfrm>
          <a:prstGeom prst="rect">
            <a:avLst/>
          </a:prstGeom>
          <a:solidFill>
            <a:srgbClr val="7030A0"/>
          </a:solidFill>
        </p:spPr>
        <p:txBody>
          <a:bodyPr wrap="none">
            <a:spAutoFit/>
          </a:bodyPr>
          <a:lstStyle/>
          <a:p>
            <a:pPr>
              <a:spcBef>
                <a:spcPts val="0"/>
              </a:spcBef>
            </a:pPr>
            <a:r>
              <a:rPr lang="en-US" dirty="0">
                <a:solidFill>
                  <a:srgbClr val="FFFF00"/>
                </a:solidFill>
              </a:rPr>
              <a:t>Act energetically</a:t>
            </a:r>
          </a:p>
        </p:txBody>
      </p:sp>
    </p:spTree>
    <p:extLst>
      <p:ext uri="{BB962C8B-B14F-4D97-AF65-F5344CB8AC3E}">
        <p14:creationId xmlns:p14="http://schemas.microsoft.com/office/powerpoint/2010/main" val="1057725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340089" y="2116991"/>
            <a:ext cx="3774711" cy="3200876"/>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endParaRPr lang="en-US" sz="1000" b="1" dirty="0"/>
          </a:p>
          <a:p>
            <a:pPr>
              <a:spcBef>
                <a:spcPts val="0"/>
              </a:spcBef>
            </a:pPr>
            <a:endParaRPr lang="en-US" sz="1000" b="1" dirty="0"/>
          </a:p>
          <a:p>
            <a:pPr>
              <a:spcBef>
                <a:spcPts val="0"/>
              </a:spcBef>
            </a:pPr>
            <a:endParaRPr lang="en-US" sz="1000" b="1" dirty="0"/>
          </a:p>
          <a:p>
            <a:pPr marL="342900" indent="-342900">
              <a:spcBef>
                <a:spcPts val="0"/>
              </a:spcBef>
              <a:buFont typeface="Arial" panose="020B0604020202020204" pitchFamily="34" charset="0"/>
              <a:buChar char="•"/>
            </a:pPr>
            <a:r>
              <a:rPr lang="en-US" dirty="0"/>
              <a:t>We know that the mind is a powerful tool that controls how we think and perform</a:t>
            </a:r>
          </a:p>
          <a:p>
            <a:pPr marL="342900" indent="-342900">
              <a:spcBef>
                <a:spcPts val="0"/>
              </a:spcBef>
              <a:buFont typeface="Arial" panose="020B0604020202020204" pitchFamily="34" charset="0"/>
              <a:buChar char="•"/>
            </a:pPr>
            <a:endParaRPr lang="en-US" sz="1000" dirty="0"/>
          </a:p>
          <a:p>
            <a:pPr marL="342900" indent="-342900">
              <a:spcBef>
                <a:spcPts val="0"/>
              </a:spcBef>
              <a:buFont typeface="Arial" panose="020B0604020202020204" pitchFamily="34" charset="0"/>
              <a:buChar char="•"/>
            </a:pPr>
            <a:r>
              <a:rPr lang="en-US" dirty="0"/>
              <a:t>While talking (to yourself or others), the use of emotive words such as tough, aggressive, hard-hitting, dependable, forceful, strong &amp; commitment has been found to increase arousal levels</a:t>
            </a:r>
          </a:p>
        </p:txBody>
      </p:sp>
      <p:pic>
        <p:nvPicPr>
          <p:cNvPr id="3074" name="Picture 2" descr="Image result for lleyton hewitt">
            <a:extLst>
              <a:ext uri="{FF2B5EF4-FFF2-40B4-BE49-F238E27FC236}">
                <a16:creationId xmlns:a16="http://schemas.microsoft.com/office/drawing/2014/main" id="{E81E3672-7EF6-D448-A52A-2819F42C7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651" y="1876226"/>
            <a:ext cx="4787273" cy="37856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C2E5AD7-1068-1C47-9EAD-1DA241035143}"/>
              </a:ext>
            </a:extLst>
          </p:cNvPr>
          <p:cNvSpPr/>
          <p:nvPr/>
        </p:nvSpPr>
        <p:spPr>
          <a:xfrm>
            <a:off x="4425924" y="5679545"/>
            <a:ext cx="4572000" cy="184666"/>
          </a:xfrm>
          <a:prstGeom prst="rect">
            <a:avLst/>
          </a:prstGeom>
        </p:spPr>
        <p:txBody>
          <a:bodyPr>
            <a:spAutoFit/>
          </a:bodyPr>
          <a:lstStyle/>
          <a:p>
            <a:pPr algn="r"/>
            <a:r>
              <a:rPr lang="en-US" sz="600" dirty="0"/>
              <a:t>https://</a:t>
            </a:r>
            <a:r>
              <a:rPr lang="en-US" sz="600" dirty="0" err="1"/>
              <a:t>www.flickr.com</a:t>
            </a:r>
            <a:r>
              <a:rPr lang="en-US" sz="600" dirty="0"/>
              <a:t>/photos/43555660@N00/20100260475</a:t>
            </a:r>
          </a:p>
        </p:txBody>
      </p:sp>
      <p:sp>
        <p:nvSpPr>
          <p:cNvPr id="16" name="Title 1">
            <a:extLst>
              <a:ext uri="{FF2B5EF4-FFF2-40B4-BE49-F238E27FC236}">
                <a16:creationId xmlns:a16="http://schemas.microsoft.com/office/drawing/2014/main" id="{00FAFF00-2E1A-2742-AB33-1F6E4D3ADFF6}"/>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17" name="Rectangle 16">
            <a:extLst>
              <a:ext uri="{FF2B5EF4-FFF2-40B4-BE49-F238E27FC236}">
                <a16:creationId xmlns:a16="http://schemas.microsoft.com/office/drawing/2014/main" id="{3A23151F-F0B2-F54C-B149-85715AE23B52}"/>
              </a:ext>
            </a:extLst>
          </p:cNvPr>
          <p:cNvSpPr/>
          <p:nvPr/>
        </p:nvSpPr>
        <p:spPr>
          <a:xfrm>
            <a:off x="364414" y="2147146"/>
            <a:ext cx="1734706" cy="369332"/>
          </a:xfrm>
          <a:prstGeom prst="rect">
            <a:avLst/>
          </a:prstGeom>
          <a:solidFill>
            <a:srgbClr val="7030A0"/>
          </a:solidFill>
        </p:spPr>
        <p:txBody>
          <a:bodyPr wrap="none">
            <a:spAutoFit/>
          </a:bodyPr>
          <a:lstStyle/>
          <a:p>
            <a:pPr>
              <a:spcBef>
                <a:spcPts val="0"/>
              </a:spcBef>
            </a:pPr>
            <a:r>
              <a:rPr lang="en-US" dirty="0">
                <a:solidFill>
                  <a:srgbClr val="FFFF00"/>
                </a:solidFill>
              </a:rPr>
              <a:t>Positive self-talk</a:t>
            </a:r>
          </a:p>
        </p:txBody>
      </p:sp>
    </p:spTree>
    <p:extLst>
      <p:ext uri="{BB962C8B-B14F-4D97-AF65-F5344CB8AC3E}">
        <p14:creationId xmlns:p14="http://schemas.microsoft.com/office/powerpoint/2010/main" val="2065421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704696" y="6508522"/>
            <a:ext cx="2133600" cy="365125"/>
          </a:xfrm>
        </p:spPr>
        <p:txBody>
          <a:bodyPr/>
          <a:lstStyle/>
          <a:p>
            <a:fld id="{B6F15528-21DE-4FAA-801E-634DDDAF4B2B}" type="slidenum">
              <a:rPr lang="en-US" smtClean="0"/>
              <a:pPr/>
              <a:t>34</a:t>
            </a:fld>
            <a:endParaRPr lang="en-US" dirty="0"/>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304801" y="1529954"/>
            <a:ext cx="8686799" cy="2646878"/>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endParaRPr lang="en-US" sz="1000" b="1" dirty="0"/>
          </a:p>
          <a:p>
            <a:pPr>
              <a:spcBef>
                <a:spcPts val="0"/>
              </a:spcBef>
            </a:pPr>
            <a:endParaRPr lang="en-US" sz="1000" b="1" dirty="0"/>
          </a:p>
          <a:p>
            <a:pPr>
              <a:spcBef>
                <a:spcPts val="0"/>
              </a:spcBef>
            </a:pPr>
            <a:endParaRPr lang="en-US" sz="1000" b="1" dirty="0"/>
          </a:p>
          <a:p>
            <a:pPr marL="285750" indent="-285750">
              <a:spcBef>
                <a:spcPts val="0"/>
              </a:spcBef>
              <a:buFont typeface="Arial" panose="020B0604020202020204" pitchFamily="34" charset="0"/>
              <a:buChar char="•"/>
            </a:pPr>
            <a:r>
              <a:rPr lang="en-US" dirty="0"/>
              <a:t>This type of mental imagery involves visualizing something that is uplifting &amp; energizing to the athlete, &amp; commonly involves performing with fine form.</a:t>
            </a:r>
          </a:p>
          <a:p>
            <a:pPr>
              <a:spcBef>
                <a:spcPts val="0"/>
              </a:spcBef>
            </a:pPr>
            <a:endParaRPr lang="en-US" sz="1000" dirty="0"/>
          </a:p>
          <a:p>
            <a:pPr>
              <a:spcBef>
                <a:spcPts val="0"/>
              </a:spcBef>
            </a:pPr>
            <a:r>
              <a:rPr lang="en-US" dirty="0"/>
              <a:t>Examples include:</a:t>
            </a:r>
          </a:p>
          <a:p>
            <a:pPr marL="285750" indent="-285750">
              <a:spcBef>
                <a:spcPts val="0"/>
              </a:spcBef>
              <a:buFont typeface="Arial" panose="020B0604020202020204" pitchFamily="34" charset="0"/>
              <a:buChar char="•"/>
            </a:pPr>
            <a:r>
              <a:rPr lang="en-US" dirty="0"/>
              <a:t>A swimmer visualizing them self moving sleekly through the water like a seal</a:t>
            </a:r>
          </a:p>
          <a:p>
            <a:pPr marL="285750" indent="-285750">
              <a:spcBef>
                <a:spcPts val="0"/>
              </a:spcBef>
              <a:buFont typeface="Arial" panose="020B0604020202020204" pitchFamily="34" charset="0"/>
              <a:buChar char="•"/>
            </a:pPr>
            <a:r>
              <a:rPr lang="en-US" dirty="0"/>
              <a:t>A surfer seeing herself cutting through the waves like a shark fin</a:t>
            </a:r>
          </a:p>
          <a:p>
            <a:pPr marL="285750" indent="-285750">
              <a:spcBef>
                <a:spcPts val="0"/>
              </a:spcBef>
              <a:buFont typeface="Arial" panose="020B0604020202020204" pitchFamily="34" charset="0"/>
              <a:buChar char="•"/>
            </a:pPr>
            <a:r>
              <a:rPr lang="en-US" dirty="0"/>
              <a:t>An NFL player imagining that he is going to tackle opponents with the strength of a rhino</a:t>
            </a:r>
          </a:p>
        </p:txBody>
      </p:sp>
      <p:sp>
        <p:nvSpPr>
          <p:cNvPr id="2" name="Rectangle 1">
            <a:extLst>
              <a:ext uri="{FF2B5EF4-FFF2-40B4-BE49-F238E27FC236}">
                <a16:creationId xmlns:a16="http://schemas.microsoft.com/office/drawing/2014/main" id="{AC3E679D-61D2-034C-BFD0-1ED1E079B41A}"/>
              </a:ext>
            </a:extLst>
          </p:cNvPr>
          <p:cNvSpPr/>
          <p:nvPr/>
        </p:nvSpPr>
        <p:spPr>
          <a:xfrm>
            <a:off x="4401378" y="6389688"/>
            <a:ext cx="4572000" cy="184666"/>
          </a:xfrm>
          <a:prstGeom prst="rect">
            <a:avLst/>
          </a:prstGeom>
        </p:spPr>
        <p:txBody>
          <a:bodyPr>
            <a:spAutoFit/>
          </a:bodyPr>
          <a:lstStyle/>
          <a:p>
            <a:pPr algn="r"/>
            <a:r>
              <a:rPr lang="en-US" sz="600" dirty="0"/>
              <a:t>https://</a:t>
            </a:r>
            <a:r>
              <a:rPr lang="en-US" sz="600" dirty="0" err="1"/>
              <a:t>commons.wikimedia.org</a:t>
            </a:r>
            <a:r>
              <a:rPr lang="en-US" sz="600" dirty="0"/>
              <a:t>/wiki/</a:t>
            </a:r>
            <a:r>
              <a:rPr lang="en-US" sz="600" dirty="0" err="1"/>
              <a:t>File:Steve_McNair_Tackle.jpg</a:t>
            </a:r>
            <a:endParaRPr lang="en-US" sz="600" dirty="0"/>
          </a:p>
        </p:txBody>
      </p:sp>
      <p:sp>
        <p:nvSpPr>
          <p:cNvPr id="3" name="Rectangle 2">
            <a:extLst>
              <a:ext uri="{FF2B5EF4-FFF2-40B4-BE49-F238E27FC236}">
                <a16:creationId xmlns:a16="http://schemas.microsoft.com/office/drawing/2014/main" id="{ADA1CFAD-8CAB-5D49-8128-BAB258D0EBD7}"/>
              </a:ext>
            </a:extLst>
          </p:cNvPr>
          <p:cNvSpPr/>
          <p:nvPr/>
        </p:nvSpPr>
        <p:spPr>
          <a:xfrm>
            <a:off x="295473" y="6431578"/>
            <a:ext cx="4572000" cy="184666"/>
          </a:xfrm>
          <a:prstGeom prst="rect">
            <a:avLst/>
          </a:prstGeom>
        </p:spPr>
        <p:txBody>
          <a:bodyPr>
            <a:spAutoFit/>
          </a:bodyPr>
          <a:lstStyle/>
          <a:p>
            <a:pPr algn="r"/>
            <a:r>
              <a:rPr lang="en-US" sz="600" dirty="0"/>
              <a:t>https://</a:t>
            </a:r>
            <a:r>
              <a:rPr lang="en-US" sz="600" dirty="0" err="1"/>
              <a:t>pixnio.com</a:t>
            </a:r>
            <a:r>
              <a:rPr lang="en-US" sz="600" dirty="0"/>
              <a:t>/sport/surfing/water-wave-sea-ocean-surfer-swimmer-beach-summer</a:t>
            </a:r>
          </a:p>
        </p:txBody>
      </p:sp>
      <p:sp>
        <p:nvSpPr>
          <p:cNvPr id="5" name="Footer Placeholder 4">
            <a:extLst>
              <a:ext uri="{FF2B5EF4-FFF2-40B4-BE49-F238E27FC236}">
                <a16:creationId xmlns:a16="http://schemas.microsoft.com/office/drawing/2014/main" id="{A534B720-AC55-4307-934A-09EB617D7F3D}"/>
              </a:ext>
            </a:extLst>
          </p:cNvPr>
          <p:cNvSpPr>
            <a:spLocks noGrp="1"/>
          </p:cNvSpPr>
          <p:nvPr>
            <p:ph type="ftr" sz="quarter" idx="11"/>
          </p:nvPr>
        </p:nvSpPr>
        <p:spPr>
          <a:xfrm>
            <a:off x="3457989" y="6564471"/>
            <a:ext cx="2895600" cy="365125"/>
          </a:xfrm>
        </p:spPr>
        <p:txBody>
          <a:bodyPr/>
          <a:lstStyle/>
          <a:p>
            <a:r>
              <a:rPr lang="en-US" dirty="0"/>
              <a:t>©PE STUDIES RESOURCES</a:t>
            </a:r>
          </a:p>
        </p:txBody>
      </p:sp>
      <p:sp>
        <p:nvSpPr>
          <p:cNvPr id="16" name="Title 1">
            <a:extLst>
              <a:ext uri="{FF2B5EF4-FFF2-40B4-BE49-F238E27FC236}">
                <a16:creationId xmlns:a16="http://schemas.microsoft.com/office/drawing/2014/main" id="{9EA3C9E1-758A-E649-9CAF-0B5C559FF829}"/>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17" name="Rectangle 16">
            <a:extLst>
              <a:ext uri="{FF2B5EF4-FFF2-40B4-BE49-F238E27FC236}">
                <a16:creationId xmlns:a16="http://schemas.microsoft.com/office/drawing/2014/main" id="{FBDF7365-0016-AC4D-B5EB-23207B9D1529}"/>
              </a:ext>
            </a:extLst>
          </p:cNvPr>
          <p:cNvSpPr/>
          <p:nvPr/>
        </p:nvSpPr>
        <p:spPr>
          <a:xfrm>
            <a:off x="338118" y="1562228"/>
            <a:ext cx="1695272" cy="369332"/>
          </a:xfrm>
          <a:prstGeom prst="rect">
            <a:avLst/>
          </a:prstGeom>
          <a:solidFill>
            <a:srgbClr val="7030A0"/>
          </a:solidFill>
        </p:spPr>
        <p:txBody>
          <a:bodyPr wrap="none">
            <a:spAutoFit/>
          </a:bodyPr>
          <a:lstStyle/>
          <a:p>
            <a:pPr>
              <a:spcBef>
                <a:spcPts val="0"/>
              </a:spcBef>
            </a:pPr>
            <a:r>
              <a:rPr lang="en-US" dirty="0">
                <a:solidFill>
                  <a:srgbClr val="FFFF00"/>
                </a:solidFill>
              </a:rPr>
              <a:t>Mental imagery</a:t>
            </a:r>
          </a:p>
        </p:txBody>
      </p:sp>
    </p:spTree>
    <p:extLst>
      <p:ext uri="{BB962C8B-B14F-4D97-AF65-F5344CB8AC3E}">
        <p14:creationId xmlns:p14="http://schemas.microsoft.com/office/powerpoint/2010/main" val="2764446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0FD52E-2244-CC44-AEB4-3FC2CB1CF64B}"/>
              </a:ext>
            </a:extLst>
          </p:cNvPr>
          <p:cNvSpPr/>
          <p:nvPr/>
        </p:nvSpPr>
        <p:spPr>
          <a:xfrm>
            <a:off x="152400" y="795277"/>
            <a:ext cx="4860663" cy="2739211"/>
          </a:xfrm>
          <a:prstGeom prst="rect">
            <a:avLst/>
          </a:prstGeom>
          <a:solidFill>
            <a:schemeClr val="bg1"/>
          </a:solidFill>
          <a:ln>
            <a:solidFill>
              <a:srgbClr val="00B0F0"/>
            </a:solidFill>
          </a:ln>
        </p:spPr>
        <p:txBody>
          <a:bodyPr wrap="square">
            <a:spAutoFit/>
          </a:bodyPr>
          <a:lstStyle/>
          <a:p>
            <a:pPr marL="342900" indent="-342900">
              <a:spcBef>
                <a:spcPts val="0"/>
              </a:spcBef>
              <a:buFont typeface="Arial" panose="020B0604020202020204" pitchFamily="34" charset="0"/>
              <a:buChar char="•"/>
            </a:pPr>
            <a:endParaRPr lang="en-US" dirty="0"/>
          </a:p>
          <a:p>
            <a:pPr marL="342900" indent="-342900">
              <a:spcBef>
                <a:spcPts val="0"/>
              </a:spcBef>
              <a:buFont typeface="Arial" panose="020B0604020202020204" pitchFamily="34" charset="0"/>
              <a:buChar char="•"/>
            </a:pPr>
            <a:endParaRPr lang="en-US" sz="1000" dirty="0"/>
          </a:p>
          <a:p>
            <a:pPr marL="285750" lvl="1" indent="-285750">
              <a:buFont typeface="Arial" panose="020B0604020202020204" pitchFamily="34" charset="0"/>
              <a:buChar char="•"/>
              <a:defRPr/>
            </a:pPr>
            <a:r>
              <a:rPr lang="en-AU" dirty="0"/>
              <a:t>Listen to music that promotes enthusiasm or is associated with heroic efforts e.g. Rocky, Remember the Titans, Danger Zone.</a:t>
            </a:r>
          </a:p>
          <a:p>
            <a:pPr marL="285750" lvl="1" indent="-285750">
              <a:buFont typeface="Arial" panose="020B0604020202020204" pitchFamily="34" charset="0"/>
              <a:buChar char="•"/>
              <a:defRPr/>
            </a:pPr>
            <a:r>
              <a:rPr lang="en-US" dirty="0"/>
              <a:t>Music is personal preference – not one song fits all as it may cause some players to become over aroused.</a:t>
            </a:r>
          </a:p>
          <a:p>
            <a:pPr marL="285750" lvl="1" indent="-285750">
              <a:buFont typeface="Arial" panose="020B0604020202020204" pitchFamily="34" charset="0"/>
              <a:buChar char="•"/>
              <a:defRPr/>
            </a:pPr>
            <a:r>
              <a:rPr lang="en-US" dirty="0"/>
              <a:t>The music should be up-tempo with a rhythmic beat.</a:t>
            </a:r>
          </a:p>
        </p:txBody>
      </p:sp>
      <p:sp>
        <p:nvSpPr>
          <p:cNvPr id="4" name="Slide Number Placeholder 3"/>
          <p:cNvSpPr>
            <a:spLocks noGrp="1"/>
          </p:cNvSpPr>
          <p:nvPr>
            <p:ph type="sldNum" sz="quarter" idx="12"/>
          </p:nvPr>
        </p:nvSpPr>
        <p:spPr>
          <a:xfrm>
            <a:off x="6556917" y="6502873"/>
            <a:ext cx="2133600" cy="365125"/>
          </a:xfrm>
        </p:spPr>
        <p:txBody>
          <a:bodyPr/>
          <a:lstStyle/>
          <a:p>
            <a:fld id="{B6F15528-21DE-4FAA-801E-634DDDAF4B2B}" type="slidenum">
              <a:rPr lang="en-US" smtClean="0"/>
              <a:pPr/>
              <a:t>35</a:t>
            </a:fld>
            <a:endParaRPr lang="en-US" dirty="0"/>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09368" y="6277230"/>
            <a:ext cx="457501" cy="457955"/>
          </a:xfrm>
          <a:prstGeom prst="rect">
            <a:avLst/>
          </a:prstGeom>
          <a:noFill/>
        </p:spPr>
      </p:pic>
      <p:sp>
        <p:nvSpPr>
          <p:cNvPr id="13" name="TextBox 12">
            <a:hlinkClick r:id="rId2" action="ppaction://hlinksldjump"/>
          </p:cNvPr>
          <p:cNvSpPr txBox="1"/>
          <p:nvPr/>
        </p:nvSpPr>
        <p:spPr>
          <a:xfrm>
            <a:off x="-43032" y="6658985"/>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extBox 13">
            <a:extLst>
              <a:ext uri="{FF2B5EF4-FFF2-40B4-BE49-F238E27FC236}">
                <a16:creationId xmlns:a16="http://schemas.microsoft.com/office/drawing/2014/main" id="{2A8D0B05-6CBD-476E-9C81-ED0E03A408AA}"/>
              </a:ext>
            </a:extLst>
          </p:cNvPr>
          <p:cNvSpPr txBox="1"/>
          <p:nvPr/>
        </p:nvSpPr>
        <p:spPr>
          <a:xfrm>
            <a:off x="168837" y="3896670"/>
            <a:ext cx="4844225" cy="2185214"/>
          </a:xfrm>
          <a:prstGeom prst="rect">
            <a:avLst/>
          </a:prstGeom>
          <a:ln>
            <a:solidFill>
              <a:srgbClr val="00B0F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Performance routines before the game can be used to increase arousal levels</a:t>
            </a:r>
          </a:p>
          <a:p>
            <a:pPr marL="285750" indent="-285750">
              <a:buFont typeface="Arial" panose="020B0604020202020204" pitchFamily="34" charset="0"/>
              <a:buChar char="•"/>
            </a:pPr>
            <a:r>
              <a:rPr lang="en-AU" dirty="0"/>
              <a:t>E.g. The All Black Haka is a pre-game performance ritual which increases their arousal level and aims to decrease the self-confidence of their opponents.  </a:t>
            </a:r>
          </a:p>
        </p:txBody>
      </p:sp>
      <p:sp>
        <p:nvSpPr>
          <p:cNvPr id="5" name="Rectangle 4">
            <a:extLst>
              <a:ext uri="{FF2B5EF4-FFF2-40B4-BE49-F238E27FC236}">
                <a16:creationId xmlns:a16="http://schemas.microsoft.com/office/drawing/2014/main" id="{43553A6A-E91E-0442-B656-3B260F6382F0}"/>
              </a:ext>
            </a:extLst>
          </p:cNvPr>
          <p:cNvSpPr/>
          <p:nvPr/>
        </p:nvSpPr>
        <p:spPr>
          <a:xfrm>
            <a:off x="7758684" y="3497146"/>
            <a:ext cx="1385316" cy="184666"/>
          </a:xfrm>
          <a:prstGeom prst="rect">
            <a:avLst/>
          </a:prstGeom>
        </p:spPr>
        <p:txBody>
          <a:bodyPr wrap="none">
            <a:spAutoFit/>
          </a:bodyPr>
          <a:lstStyle/>
          <a:p>
            <a:r>
              <a:rPr lang="en-US" sz="600" dirty="0"/>
              <a:t>https://</a:t>
            </a:r>
            <a:r>
              <a:rPr lang="en-US" sz="600" dirty="0" err="1"/>
              <a:t>pxhere.com</a:t>
            </a:r>
            <a:r>
              <a:rPr lang="en-US" sz="600" dirty="0"/>
              <a:t>/</a:t>
            </a:r>
            <a:r>
              <a:rPr lang="en-US" sz="600" dirty="0" err="1"/>
              <a:t>en</a:t>
            </a:r>
            <a:r>
              <a:rPr lang="en-US" sz="600" dirty="0"/>
              <a:t>/photo/963087</a:t>
            </a:r>
          </a:p>
        </p:txBody>
      </p:sp>
      <p:sp>
        <p:nvSpPr>
          <p:cNvPr id="16" name="Footer Placeholder 7">
            <a:extLst>
              <a:ext uri="{FF2B5EF4-FFF2-40B4-BE49-F238E27FC236}">
                <a16:creationId xmlns:a16="http://schemas.microsoft.com/office/drawing/2014/main" id="{E724FDE5-01D9-5247-B8CE-5A6086C6299B}"/>
              </a:ext>
            </a:extLst>
          </p:cNvPr>
          <p:cNvSpPr>
            <a:spLocks noGrp="1"/>
          </p:cNvSpPr>
          <p:nvPr>
            <p:ph type="ftr" sz="quarter" idx="11"/>
          </p:nvPr>
        </p:nvSpPr>
        <p:spPr>
          <a:xfrm>
            <a:off x="3124200" y="6502873"/>
            <a:ext cx="2895600" cy="365125"/>
          </a:xfrm>
        </p:spPr>
        <p:txBody>
          <a:bodyPr/>
          <a:lstStyle/>
          <a:p>
            <a:r>
              <a:rPr lang="en-US" dirty="0">
                <a:solidFill>
                  <a:schemeClr val="bg1">
                    <a:lumMod val="50000"/>
                  </a:schemeClr>
                </a:solidFill>
              </a:rPr>
              <a:t>©PE STUDIES RESOURCES</a:t>
            </a:r>
          </a:p>
        </p:txBody>
      </p:sp>
      <p:sp>
        <p:nvSpPr>
          <p:cNvPr id="17" name="Title 1">
            <a:extLst>
              <a:ext uri="{FF2B5EF4-FFF2-40B4-BE49-F238E27FC236}">
                <a16:creationId xmlns:a16="http://schemas.microsoft.com/office/drawing/2014/main" id="{D623299D-0B92-AE43-9CD7-90E68E60E7F1}"/>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18" name="Rectangle 17">
            <a:extLst>
              <a:ext uri="{FF2B5EF4-FFF2-40B4-BE49-F238E27FC236}">
                <a16:creationId xmlns:a16="http://schemas.microsoft.com/office/drawing/2014/main" id="{8C47CC10-57ED-1F45-83FF-DD701BDF8EC2}"/>
              </a:ext>
            </a:extLst>
          </p:cNvPr>
          <p:cNvSpPr/>
          <p:nvPr/>
        </p:nvSpPr>
        <p:spPr>
          <a:xfrm>
            <a:off x="198324" y="823650"/>
            <a:ext cx="806631" cy="369332"/>
          </a:xfrm>
          <a:prstGeom prst="rect">
            <a:avLst/>
          </a:prstGeom>
          <a:solidFill>
            <a:srgbClr val="7030A0"/>
          </a:solidFill>
        </p:spPr>
        <p:txBody>
          <a:bodyPr wrap="none">
            <a:spAutoFit/>
          </a:bodyPr>
          <a:lstStyle/>
          <a:p>
            <a:pPr>
              <a:spcBef>
                <a:spcPts val="0"/>
              </a:spcBef>
            </a:pPr>
            <a:r>
              <a:rPr lang="en-US" dirty="0">
                <a:solidFill>
                  <a:srgbClr val="FFFF00"/>
                </a:solidFill>
              </a:rPr>
              <a:t>Music </a:t>
            </a:r>
          </a:p>
        </p:txBody>
      </p:sp>
      <p:sp>
        <p:nvSpPr>
          <p:cNvPr id="19" name="Rectangle 18">
            <a:extLst>
              <a:ext uri="{FF2B5EF4-FFF2-40B4-BE49-F238E27FC236}">
                <a16:creationId xmlns:a16="http://schemas.microsoft.com/office/drawing/2014/main" id="{3FDA1E77-FC27-9147-8567-C8378681D324}"/>
              </a:ext>
            </a:extLst>
          </p:cNvPr>
          <p:cNvSpPr/>
          <p:nvPr/>
        </p:nvSpPr>
        <p:spPr>
          <a:xfrm>
            <a:off x="209082" y="3922309"/>
            <a:ext cx="1831207" cy="369332"/>
          </a:xfrm>
          <a:prstGeom prst="rect">
            <a:avLst/>
          </a:prstGeom>
          <a:solidFill>
            <a:srgbClr val="7030A0"/>
          </a:solidFill>
        </p:spPr>
        <p:txBody>
          <a:bodyPr wrap="none">
            <a:spAutoFit/>
          </a:bodyPr>
          <a:lstStyle/>
          <a:p>
            <a:pPr>
              <a:spcBef>
                <a:spcPts val="0"/>
              </a:spcBef>
            </a:pPr>
            <a:r>
              <a:rPr lang="en-US" dirty="0">
                <a:solidFill>
                  <a:srgbClr val="FFFF00"/>
                </a:solidFill>
              </a:rPr>
              <a:t>Pre game routine</a:t>
            </a:r>
          </a:p>
        </p:txBody>
      </p:sp>
      <p:pic>
        <p:nvPicPr>
          <p:cNvPr id="21" name="Picture 20">
            <a:extLst>
              <a:ext uri="{FF2B5EF4-FFF2-40B4-BE49-F238E27FC236}">
                <a16:creationId xmlns:a16="http://schemas.microsoft.com/office/drawing/2014/main" id="{C9F6B3CC-92D6-E04C-A688-48FA0FF5F466}"/>
              </a:ext>
            </a:extLst>
          </p:cNvPr>
          <p:cNvPicPr>
            <a:picLocks noChangeAspect="1"/>
          </p:cNvPicPr>
          <p:nvPr/>
        </p:nvPicPr>
        <p:blipFill>
          <a:blip r:embed="rId4"/>
          <a:stretch>
            <a:fillRect/>
          </a:stretch>
        </p:blipFill>
        <p:spPr>
          <a:xfrm>
            <a:off x="5063102" y="3907098"/>
            <a:ext cx="4018012" cy="2232975"/>
          </a:xfrm>
          <a:prstGeom prst="rect">
            <a:avLst/>
          </a:prstGeom>
        </p:spPr>
      </p:pic>
      <p:sp>
        <p:nvSpPr>
          <p:cNvPr id="22" name="Rectangle 21">
            <a:extLst>
              <a:ext uri="{FF2B5EF4-FFF2-40B4-BE49-F238E27FC236}">
                <a16:creationId xmlns:a16="http://schemas.microsoft.com/office/drawing/2014/main" id="{04E06745-6807-3B48-A8A8-295D3CCA359F}"/>
              </a:ext>
            </a:extLst>
          </p:cNvPr>
          <p:cNvSpPr/>
          <p:nvPr/>
        </p:nvSpPr>
        <p:spPr>
          <a:xfrm>
            <a:off x="5431684" y="6112661"/>
            <a:ext cx="3787620" cy="184666"/>
          </a:xfrm>
          <a:prstGeom prst="rect">
            <a:avLst/>
          </a:prstGeom>
        </p:spPr>
        <p:txBody>
          <a:bodyPr wrap="square">
            <a:spAutoFit/>
          </a:bodyPr>
          <a:lstStyle/>
          <a:p>
            <a:r>
              <a:rPr lang="en-AU" sz="600" dirty="0"/>
              <a:t>https://commons.wikimedia.org/wiki/File:Rugby_world_cup_2011_NEW_ZEALAND_ARGENTINA_(7309676784).jpg</a:t>
            </a:r>
          </a:p>
        </p:txBody>
      </p:sp>
    </p:spTree>
    <p:extLst>
      <p:ext uri="{BB962C8B-B14F-4D97-AF65-F5344CB8AC3E}">
        <p14:creationId xmlns:p14="http://schemas.microsoft.com/office/powerpoint/2010/main" val="3444771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347533" y="1485450"/>
            <a:ext cx="8674547" cy="2308324"/>
          </a:xfrm>
          <a:prstGeom prst="rect">
            <a:avLst/>
          </a:prstGeom>
          <a:solidFill>
            <a:schemeClr val="bg1"/>
          </a:solidFill>
          <a:ln w="9525">
            <a:solidFill>
              <a:srgbClr val="00B0F0"/>
            </a:solidFill>
            <a:miter lim="800000"/>
            <a:headEnd/>
            <a:tailEnd/>
          </a:ln>
        </p:spPr>
        <p:txBody>
          <a:bodyPr wrap="square">
            <a:spAutoFit/>
          </a:bodyPr>
          <a:lstStyle/>
          <a:p>
            <a:pPr marL="285750" indent="-285750" fontAlgn="auto">
              <a:spcBef>
                <a:spcPts val="0"/>
              </a:spcBef>
              <a:spcAft>
                <a:spcPts val="0"/>
              </a:spcAft>
              <a:buFont typeface="Arial" panose="020B0604020202020204" pitchFamily="34" charset="0"/>
              <a:buChar char="•"/>
              <a:defRPr/>
            </a:pPr>
            <a:r>
              <a:rPr lang="en-US" dirty="0"/>
              <a:t>Whilst age has no direct relationship on the optimal arousal level and performance, it can be related to skill level and therefore we typically see the following;</a:t>
            </a:r>
          </a:p>
          <a:p>
            <a:pPr marL="742950" lvl="1" indent="-285750">
              <a:buFont typeface="Cambria Math" panose="02040503050406030204" pitchFamily="18" charset="0"/>
              <a:buChar char="⎯"/>
              <a:defRPr/>
            </a:pPr>
            <a:r>
              <a:rPr lang="en-US" dirty="0"/>
              <a:t>Young children are typically less skilled and therefore require a lower level of arousal to produce optimal performance</a:t>
            </a:r>
          </a:p>
          <a:p>
            <a:pPr marL="742950" lvl="1" indent="-285750">
              <a:buFont typeface="Cambria Math" panose="02040503050406030204" pitchFamily="18" charset="0"/>
              <a:buChar char="⎯"/>
              <a:defRPr/>
            </a:pPr>
            <a:r>
              <a:rPr lang="en-US" dirty="0"/>
              <a:t>Adults are typically more skilled and therefore require a higher level of arousal to produce optimal performance</a:t>
            </a:r>
          </a:p>
          <a:p>
            <a:pPr marL="742950" lvl="1" indent="-285750">
              <a:buFont typeface="Cambria Math" panose="02040503050406030204" pitchFamily="18" charset="0"/>
              <a:buChar char="⎯"/>
              <a:defRPr/>
            </a:pPr>
            <a:r>
              <a:rPr lang="en-US" dirty="0"/>
              <a:t>The elderly are typically less skilled and therefore require a lower level of arousal to produce optimal performance</a:t>
            </a:r>
          </a:p>
        </p:txBody>
      </p:sp>
      <p:sp>
        <p:nvSpPr>
          <p:cNvPr id="32" name="Slide Number Placeholder 31"/>
          <p:cNvSpPr>
            <a:spLocks noGrp="1"/>
          </p:cNvSpPr>
          <p:nvPr>
            <p:ph type="sldNum" sz="quarter" idx="12"/>
          </p:nvPr>
        </p:nvSpPr>
        <p:spPr>
          <a:xfrm>
            <a:off x="7082425" y="6552359"/>
            <a:ext cx="2057400" cy="365125"/>
          </a:xfrm>
        </p:spPr>
        <p:txBody>
          <a:bodyPr/>
          <a:lstStyle/>
          <a:p>
            <a:pPr>
              <a:defRPr/>
            </a:pPr>
            <a:fld id="{45B70030-C5ED-4C20-AA4F-60533FC034F7}" type="slidenum">
              <a:rPr lang="en-US" smtClean="0"/>
              <a:pPr>
                <a:defRPr/>
              </a:pPr>
              <a:t>36</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5" name="Title 1">
            <a:extLst>
              <a:ext uri="{FF2B5EF4-FFF2-40B4-BE49-F238E27FC236}">
                <a16:creationId xmlns:a16="http://schemas.microsoft.com/office/drawing/2014/main" id="{BAB62DD1-9A2A-2742-9EDD-9ABC0C7E52DF}"/>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37" name="TextBox 17">
            <a:extLst>
              <a:ext uri="{FF2B5EF4-FFF2-40B4-BE49-F238E27FC236}">
                <a16:creationId xmlns:a16="http://schemas.microsoft.com/office/drawing/2014/main" id="{E8FB5EBB-98E1-064D-8FE4-1835E57C3C6B}"/>
              </a:ext>
            </a:extLst>
          </p:cNvPr>
          <p:cNvSpPr txBox="1">
            <a:spLocks noChangeArrowheads="1"/>
          </p:cNvSpPr>
          <p:nvPr/>
        </p:nvSpPr>
        <p:spPr bwMode="auto">
          <a:xfrm rot="20461556">
            <a:off x="150146" y="773574"/>
            <a:ext cx="1984082" cy="40005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age</a:t>
            </a:r>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126775" y="6561300"/>
            <a:ext cx="3086100" cy="365125"/>
          </a:xfrm>
        </p:spPr>
        <p:txBody>
          <a:bodyPr/>
          <a:lstStyle/>
          <a:p>
            <a:r>
              <a:rPr lang="en-US"/>
              <a:t>©PE STUDIES RESOURCES</a:t>
            </a:r>
          </a:p>
        </p:txBody>
      </p:sp>
      <p:pic>
        <p:nvPicPr>
          <p:cNvPr id="1026" name="Picture 2" descr="Image result for children sport">
            <a:extLst>
              <a:ext uri="{FF2B5EF4-FFF2-40B4-BE49-F238E27FC236}">
                <a16:creationId xmlns:a16="http://schemas.microsoft.com/office/drawing/2014/main" id="{18767AD1-6B22-6D47-8610-85E0F9BC3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138" y="3823339"/>
            <a:ext cx="4076745" cy="27155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9F56D2-050A-8040-A189-BE404489269F}"/>
              </a:ext>
            </a:extLst>
          </p:cNvPr>
          <p:cNvSpPr/>
          <p:nvPr/>
        </p:nvSpPr>
        <p:spPr>
          <a:xfrm>
            <a:off x="2829596" y="6483839"/>
            <a:ext cx="2155371" cy="169277"/>
          </a:xfrm>
          <a:prstGeom prst="rect">
            <a:avLst/>
          </a:prstGeom>
        </p:spPr>
        <p:txBody>
          <a:bodyPr wrap="square">
            <a:spAutoFit/>
          </a:bodyPr>
          <a:lstStyle/>
          <a:p>
            <a:r>
              <a:rPr lang="en-US" sz="500" dirty="0"/>
              <a:t>https://</a:t>
            </a:r>
            <a:r>
              <a:rPr lang="en-US" sz="500" dirty="0" err="1"/>
              <a:t>pixabay.com</a:t>
            </a:r>
            <a:r>
              <a:rPr lang="en-US" sz="500" dirty="0"/>
              <a:t>/photos/young-children-male-sport-soccer-1280663/</a:t>
            </a:r>
          </a:p>
        </p:txBody>
      </p:sp>
      <p:pic>
        <p:nvPicPr>
          <p:cNvPr id="1028" name="Picture 4" descr="Image result for elderly sport">
            <a:extLst>
              <a:ext uri="{FF2B5EF4-FFF2-40B4-BE49-F238E27FC236}">
                <a16:creationId xmlns:a16="http://schemas.microsoft.com/office/drawing/2014/main" id="{FF6D9AB2-97EC-2F42-B989-A6D8AF49EB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7850" y="3828416"/>
            <a:ext cx="3858999" cy="27054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CD5FA43-E023-0C42-9F11-79B5F9389B01}"/>
              </a:ext>
            </a:extLst>
          </p:cNvPr>
          <p:cNvSpPr/>
          <p:nvPr/>
        </p:nvSpPr>
        <p:spPr>
          <a:xfrm>
            <a:off x="6837349" y="6476661"/>
            <a:ext cx="2120537" cy="169277"/>
          </a:xfrm>
          <a:prstGeom prst="rect">
            <a:avLst/>
          </a:prstGeom>
        </p:spPr>
        <p:txBody>
          <a:bodyPr wrap="square">
            <a:spAutoFit/>
          </a:bodyPr>
          <a:lstStyle/>
          <a:p>
            <a:r>
              <a:rPr lang="en-US" sz="500" dirty="0"/>
              <a:t>https://</a:t>
            </a:r>
            <a:r>
              <a:rPr lang="en-US" sz="500" dirty="0" err="1"/>
              <a:t>www.airforcemedicine.af.mil</a:t>
            </a:r>
            <a:r>
              <a:rPr lang="en-US" sz="500" dirty="0"/>
              <a:t>/News/Tag/68228/elderly-fitness/</a:t>
            </a:r>
          </a:p>
        </p:txBody>
      </p:sp>
    </p:spTree>
    <p:extLst>
      <p:ext uri="{BB962C8B-B14F-4D97-AF65-F5344CB8AC3E}">
        <p14:creationId xmlns:p14="http://schemas.microsoft.com/office/powerpoint/2010/main" val="68783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497762" y="1659872"/>
            <a:ext cx="8148476" cy="1354217"/>
          </a:xfrm>
          <a:prstGeom prst="rect">
            <a:avLst/>
          </a:prstGeom>
          <a:solidFill>
            <a:schemeClr val="bg1"/>
          </a:solidFill>
          <a:ln w="9525">
            <a:solidFill>
              <a:srgbClr val="00B0F0"/>
            </a:solidFill>
            <a:miter lim="800000"/>
            <a:headEnd/>
            <a:tailEnd/>
          </a:ln>
        </p:spPr>
        <p:txBody>
          <a:bodyPr wrap="square">
            <a:spAutoFit/>
          </a:bodyPr>
          <a:lstStyle/>
          <a:p>
            <a:pPr fontAlgn="auto">
              <a:spcBef>
                <a:spcPts val="0"/>
              </a:spcBef>
              <a:spcAft>
                <a:spcPts val="0"/>
              </a:spcAft>
              <a:defRPr/>
            </a:pPr>
            <a:r>
              <a:rPr lang="en-US"/>
              <a:t>Optimal arousal level is dependent on the skill level and experience of the performer.</a:t>
            </a:r>
          </a:p>
          <a:p>
            <a:pPr fontAlgn="auto">
              <a:spcBef>
                <a:spcPts val="0"/>
              </a:spcBef>
              <a:spcAft>
                <a:spcPts val="0"/>
              </a:spcAft>
              <a:defRPr/>
            </a:pPr>
            <a:endParaRPr lang="en-US" sz="1000"/>
          </a:p>
          <a:p>
            <a:pPr marL="457200" indent="-457200" fontAlgn="auto">
              <a:spcBef>
                <a:spcPts val="0"/>
              </a:spcBef>
              <a:spcAft>
                <a:spcPts val="0"/>
              </a:spcAft>
              <a:buFont typeface="+mj-lt"/>
              <a:buAutoNum type="arabicPeriod"/>
              <a:defRPr/>
            </a:pPr>
            <a:r>
              <a:rPr lang="en-US"/>
              <a:t>An advanced player needs higher levels of arousal to perform optimally </a:t>
            </a:r>
          </a:p>
          <a:p>
            <a:pPr marL="457200" indent="-457200" fontAlgn="auto">
              <a:spcBef>
                <a:spcPts val="0"/>
              </a:spcBef>
              <a:spcAft>
                <a:spcPts val="0"/>
              </a:spcAft>
              <a:buFont typeface="+mj-lt"/>
              <a:buAutoNum type="arabicPeriod"/>
              <a:defRPr/>
            </a:pPr>
            <a:r>
              <a:rPr lang="en-US"/>
              <a:t>An intermediate level player needs a moderate level of arousal</a:t>
            </a:r>
          </a:p>
          <a:p>
            <a:pPr marL="457200" indent="-457200" fontAlgn="auto">
              <a:spcBef>
                <a:spcPts val="0"/>
              </a:spcBef>
              <a:spcAft>
                <a:spcPts val="0"/>
              </a:spcAft>
              <a:buFont typeface="+mj-lt"/>
              <a:buAutoNum type="arabicPeriod"/>
              <a:defRPr/>
            </a:pPr>
            <a:r>
              <a:rPr lang="en-US"/>
              <a:t>A novice only needs a low arousal level to perform at their peak </a:t>
            </a:r>
          </a:p>
        </p:txBody>
      </p:sp>
      <p:sp>
        <p:nvSpPr>
          <p:cNvPr id="32" name="Slide Number Placeholder 31"/>
          <p:cNvSpPr>
            <a:spLocks noGrp="1"/>
          </p:cNvSpPr>
          <p:nvPr>
            <p:ph type="sldNum" sz="quarter" idx="12"/>
          </p:nvPr>
        </p:nvSpPr>
        <p:spPr/>
        <p:txBody>
          <a:bodyPr/>
          <a:lstStyle/>
          <a:p>
            <a:pPr>
              <a:defRPr/>
            </a:pPr>
            <a:fld id="{45B70030-C5ED-4C20-AA4F-60533FC034F7}" type="slidenum">
              <a:rPr lang="en-US" smtClean="0"/>
              <a:pPr>
                <a:defRPr/>
              </a:pPr>
              <a:t>37</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5" name="Title 1">
            <a:extLst>
              <a:ext uri="{FF2B5EF4-FFF2-40B4-BE49-F238E27FC236}">
                <a16:creationId xmlns:a16="http://schemas.microsoft.com/office/drawing/2014/main" id="{BAB62DD1-9A2A-2742-9EDD-9ABC0C7E52DF}"/>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37" name="TextBox 17">
            <a:extLst>
              <a:ext uri="{FF2B5EF4-FFF2-40B4-BE49-F238E27FC236}">
                <a16:creationId xmlns:a16="http://schemas.microsoft.com/office/drawing/2014/main" id="{E8FB5EBB-98E1-064D-8FE4-1835E57C3C6B}"/>
              </a:ext>
            </a:extLst>
          </p:cNvPr>
          <p:cNvSpPr txBox="1">
            <a:spLocks noChangeArrowheads="1"/>
          </p:cNvSpPr>
          <p:nvPr/>
        </p:nvSpPr>
        <p:spPr bwMode="auto">
          <a:xfrm rot="20461556">
            <a:off x="63186" y="996399"/>
            <a:ext cx="2532617" cy="40005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skill level</a:t>
            </a:r>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028950" y="6582820"/>
            <a:ext cx="3086100" cy="365125"/>
          </a:xfrm>
        </p:spPr>
        <p:txBody>
          <a:bodyPr/>
          <a:lstStyle/>
          <a:p>
            <a:r>
              <a:rPr lang="en-US" dirty="0"/>
              <a:t>©PE STUDIES RESOURCES</a:t>
            </a:r>
          </a:p>
        </p:txBody>
      </p:sp>
      <p:sp>
        <p:nvSpPr>
          <p:cNvPr id="4" name="Rectangle 3">
            <a:extLst>
              <a:ext uri="{FF2B5EF4-FFF2-40B4-BE49-F238E27FC236}">
                <a16:creationId xmlns:a16="http://schemas.microsoft.com/office/drawing/2014/main" id="{8EDC6A5B-56C4-A24F-A4F1-DB14C43E8D98}"/>
              </a:ext>
            </a:extLst>
          </p:cNvPr>
          <p:cNvSpPr/>
          <p:nvPr/>
        </p:nvSpPr>
        <p:spPr>
          <a:xfrm>
            <a:off x="3603812" y="6409679"/>
            <a:ext cx="4572000" cy="184666"/>
          </a:xfrm>
          <a:prstGeom prst="rect">
            <a:avLst/>
          </a:prstGeom>
        </p:spPr>
        <p:txBody>
          <a:bodyPr>
            <a:spAutoFit/>
          </a:bodyPr>
          <a:lstStyle/>
          <a:p>
            <a:r>
              <a:rPr lang="en-US" sz="600" dirty="0"/>
              <a:t>https://</a:t>
            </a:r>
            <a:r>
              <a:rPr lang="en-US" sz="600" dirty="0" err="1"/>
              <a:t>commons.wikimedia.org</a:t>
            </a:r>
            <a:r>
              <a:rPr lang="en-US" sz="600" dirty="0"/>
              <a:t>/wiki/File:2017%E2%80%9318_W_Ashes_A_v_E_Test_17-11-11_Perry_(01).jpg</a:t>
            </a:r>
          </a:p>
        </p:txBody>
      </p:sp>
    </p:spTree>
    <p:extLst>
      <p:ext uri="{BB962C8B-B14F-4D97-AF65-F5344CB8AC3E}">
        <p14:creationId xmlns:p14="http://schemas.microsoft.com/office/powerpoint/2010/main" val="20806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a:cxnSpLocks/>
          </p:cNvCxnSpPr>
          <p:nvPr/>
        </p:nvCxnSpPr>
        <p:spPr>
          <a:xfrm>
            <a:off x="7620000" y="5181600"/>
            <a:ext cx="1295400" cy="1"/>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20000" y="4343400"/>
            <a:ext cx="1219200" cy="1588"/>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620000" y="3581400"/>
            <a:ext cx="1247775" cy="174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466" name="TextBox 17"/>
          <p:cNvSpPr txBox="1">
            <a:spLocks noChangeArrowheads="1"/>
          </p:cNvSpPr>
          <p:nvPr/>
        </p:nvSpPr>
        <p:spPr bwMode="auto">
          <a:xfrm>
            <a:off x="6715125" y="4722199"/>
            <a:ext cx="2428875" cy="369888"/>
          </a:xfrm>
          <a:prstGeom prst="rect">
            <a:avLst/>
          </a:prstGeom>
          <a:noFill/>
          <a:ln w="9525">
            <a:noFill/>
            <a:miter lim="800000"/>
            <a:headEnd/>
            <a:tailEnd/>
          </a:ln>
        </p:spPr>
        <p:txBody>
          <a:bodyPr>
            <a:spAutoFit/>
          </a:bodyPr>
          <a:lstStyle/>
          <a:p>
            <a:pPr lvl="1" algn="ctr" fontAlgn="auto">
              <a:spcBef>
                <a:spcPts val="0"/>
              </a:spcBef>
              <a:spcAft>
                <a:spcPts val="0"/>
              </a:spcAft>
              <a:buFont typeface="Arial" pitchFamily="34" charset="0"/>
              <a:buChar char="•"/>
              <a:defRPr/>
            </a:pPr>
            <a:r>
              <a:rPr lang="en-US" b="1" dirty="0">
                <a:solidFill>
                  <a:srgbClr val="7030A0"/>
                </a:solidFill>
              </a:rPr>
              <a:t>Novice player</a:t>
            </a:r>
          </a:p>
        </p:txBody>
      </p:sp>
      <p:sp>
        <p:nvSpPr>
          <p:cNvPr id="19467" name="TextBox 18"/>
          <p:cNvSpPr txBox="1">
            <a:spLocks noChangeArrowheads="1"/>
          </p:cNvSpPr>
          <p:nvPr/>
        </p:nvSpPr>
        <p:spPr bwMode="auto">
          <a:xfrm>
            <a:off x="6357937" y="3874260"/>
            <a:ext cx="3000375" cy="369888"/>
          </a:xfrm>
          <a:prstGeom prst="rect">
            <a:avLst/>
          </a:prstGeom>
          <a:noFill/>
          <a:ln w="9525">
            <a:noFill/>
            <a:miter lim="800000"/>
            <a:headEnd/>
            <a:tailEnd/>
          </a:ln>
        </p:spPr>
        <p:txBody>
          <a:bodyPr>
            <a:spAutoFit/>
          </a:bodyPr>
          <a:lstStyle/>
          <a:p>
            <a:pPr lvl="1" fontAlgn="auto">
              <a:spcBef>
                <a:spcPts val="0"/>
              </a:spcBef>
              <a:spcAft>
                <a:spcPts val="0"/>
              </a:spcAft>
              <a:buFont typeface="Arial" pitchFamily="34" charset="0"/>
              <a:buChar char="•"/>
              <a:defRPr/>
            </a:pPr>
            <a:r>
              <a:rPr lang="en-US" b="1">
                <a:solidFill>
                  <a:srgbClr val="FFFF00"/>
                </a:solidFill>
              </a:rPr>
              <a:t>Intermediate player</a:t>
            </a:r>
          </a:p>
        </p:txBody>
      </p:sp>
      <p:sp>
        <p:nvSpPr>
          <p:cNvPr id="19468" name="TextBox 19"/>
          <p:cNvSpPr txBox="1">
            <a:spLocks noChangeArrowheads="1"/>
          </p:cNvSpPr>
          <p:nvPr/>
        </p:nvSpPr>
        <p:spPr bwMode="auto">
          <a:xfrm>
            <a:off x="7000875" y="3130653"/>
            <a:ext cx="2357437" cy="369888"/>
          </a:xfrm>
          <a:prstGeom prst="rect">
            <a:avLst/>
          </a:prstGeom>
          <a:noFill/>
          <a:ln w="9525">
            <a:noFill/>
            <a:miter lim="800000"/>
            <a:headEnd/>
            <a:tailEnd/>
          </a:ln>
        </p:spPr>
        <p:txBody>
          <a:bodyPr>
            <a:spAutoFit/>
          </a:bodyPr>
          <a:lstStyle/>
          <a:p>
            <a:pPr fontAlgn="auto">
              <a:spcBef>
                <a:spcPts val="0"/>
              </a:spcBef>
              <a:spcAft>
                <a:spcPts val="0"/>
              </a:spcAft>
              <a:buFont typeface="Arial" pitchFamily="34" charset="0"/>
              <a:buChar char="•"/>
              <a:defRPr/>
            </a:pPr>
            <a:r>
              <a:rPr lang="en-US" b="1" dirty="0">
                <a:solidFill>
                  <a:schemeClr val="accent6">
                    <a:lumMod val="75000"/>
                  </a:schemeClr>
                </a:solidFill>
              </a:rPr>
              <a:t>Advanced</a:t>
            </a:r>
            <a:r>
              <a:rPr lang="en-US" dirty="0">
                <a:solidFill>
                  <a:schemeClr val="accent6">
                    <a:lumMod val="75000"/>
                  </a:schemeClr>
                </a:solidFill>
              </a:rPr>
              <a:t> </a:t>
            </a:r>
            <a:r>
              <a:rPr lang="en-US" b="1" dirty="0">
                <a:solidFill>
                  <a:schemeClr val="accent6">
                    <a:lumMod val="75000"/>
                  </a:schemeClr>
                </a:solidFill>
              </a:rPr>
              <a:t>player</a:t>
            </a:r>
          </a:p>
        </p:txBody>
      </p:sp>
      <p:sp>
        <p:nvSpPr>
          <p:cNvPr id="95240" name="TextBox 21"/>
          <p:cNvSpPr txBox="1">
            <a:spLocks noChangeArrowheads="1"/>
          </p:cNvSpPr>
          <p:nvPr/>
        </p:nvSpPr>
        <p:spPr bwMode="auto">
          <a:xfrm rot="16200000">
            <a:off x="539496" y="3526967"/>
            <a:ext cx="1857375" cy="400050"/>
          </a:xfrm>
          <a:prstGeom prst="rect">
            <a:avLst/>
          </a:prstGeom>
          <a:solidFill>
            <a:srgbClr val="FF0000"/>
          </a:solidFill>
          <a:ln w="9525">
            <a:noFill/>
            <a:miter lim="800000"/>
            <a:headEnd/>
            <a:tailEnd/>
          </a:ln>
        </p:spPr>
        <p:txBody>
          <a:bodyPr>
            <a:spAutoFit/>
          </a:bodyPr>
          <a:lstStyle/>
          <a:p>
            <a:pPr algn="ctr"/>
            <a:r>
              <a:rPr lang="en-US" sz="2000" b="1">
                <a:solidFill>
                  <a:schemeClr val="bg1"/>
                </a:solidFill>
              </a:rPr>
              <a:t>Performance</a:t>
            </a:r>
          </a:p>
        </p:txBody>
      </p:sp>
      <p:sp>
        <p:nvSpPr>
          <p:cNvPr id="95241" name="TextBox 22"/>
          <p:cNvSpPr txBox="1">
            <a:spLocks noChangeArrowheads="1"/>
          </p:cNvSpPr>
          <p:nvPr/>
        </p:nvSpPr>
        <p:spPr bwMode="auto">
          <a:xfrm>
            <a:off x="4000500" y="6457950"/>
            <a:ext cx="1357313" cy="400050"/>
          </a:xfrm>
          <a:prstGeom prst="rect">
            <a:avLst/>
          </a:prstGeom>
          <a:solidFill>
            <a:srgbClr val="FF0000"/>
          </a:solidFill>
          <a:ln w="9525">
            <a:noFill/>
            <a:miter lim="800000"/>
            <a:headEnd/>
            <a:tailEnd/>
          </a:ln>
        </p:spPr>
        <p:txBody>
          <a:bodyPr>
            <a:spAutoFit/>
          </a:bodyPr>
          <a:lstStyle/>
          <a:p>
            <a:pPr algn="ctr"/>
            <a:r>
              <a:rPr lang="en-US" sz="2000" b="1">
                <a:solidFill>
                  <a:schemeClr val="bg1"/>
                </a:solidFill>
              </a:rPr>
              <a:t>Arousal</a:t>
            </a:r>
          </a:p>
        </p:txBody>
      </p:sp>
      <p:sp>
        <p:nvSpPr>
          <p:cNvPr id="16" name="TextBox 17"/>
          <p:cNvSpPr txBox="1">
            <a:spLocks noChangeArrowheads="1"/>
          </p:cNvSpPr>
          <p:nvPr/>
        </p:nvSpPr>
        <p:spPr bwMode="auto">
          <a:xfrm>
            <a:off x="2710561" y="1370121"/>
            <a:ext cx="4143375" cy="369332"/>
          </a:xfrm>
          <a:prstGeom prst="rect">
            <a:avLst/>
          </a:prstGeom>
          <a:solidFill>
            <a:schemeClr val="accent2"/>
          </a:solidFill>
          <a:ln w="9525">
            <a:solidFill>
              <a:schemeClr val="tx1"/>
            </a:solidFill>
            <a:miter lim="800000"/>
            <a:headEnd/>
            <a:tailEnd/>
          </a:ln>
        </p:spPr>
        <p:txBody>
          <a:bodyPr>
            <a:spAutoFit/>
          </a:bodyPr>
          <a:lstStyle/>
          <a:p>
            <a:pPr algn="ctr" fontAlgn="auto">
              <a:spcBef>
                <a:spcPts val="0"/>
              </a:spcBef>
              <a:spcAft>
                <a:spcPts val="0"/>
              </a:spcAft>
              <a:defRPr/>
            </a:pPr>
            <a:r>
              <a:rPr lang="en-US" b="1" dirty="0">
                <a:cs typeface="Arial" charset="0"/>
              </a:rPr>
              <a:t>Optimal Performance / Arousal </a:t>
            </a:r>
          </a:p>
        </p:txBody>
      </p:sp>
      <p:cxnSp>
        <p:nvCxnSpPr>
          <p:cNvPr id="18" name="Straight Arrow Connector 17"/>
          <p:cNvCxnSpPr>
            <a:cxnSpLocks/>
            <a:endCxn id="24" idx="1"/>
          </p:cNvCxnSpPr>
          <p:nvPr/>
        </p:nvCxnSpPr>
        <p:spPr>
          <a:xfrm flipH="1">
            <a:off x="3568523" y="1786854"/>
            <a:ext cx="1197428" cy="2026776"/>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endCxn id="22" idx="1"/>
          </p:cNvCxnSpPr>
          <p:nvPr/>
        </p:nvCxnSpPr>
        <p:spPr>
          <a:xfrm>
            <a:off x="4782249" y="1739381"/>
            <a:ext cx="11544" cy="1310452"/>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25" idx="1"/>
          </p:cNvCxnSpPr>
          <p:nvPr/>
        </p:nvCxnSpPr>
        <p:spPr>
          <a:xfrm>
            <a:off x="4788749" y="1739381"/>
            <a:ext cx="1161586" cy="268495"/>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rot="60000">
            <a:off x="3836249" y="3030621"/>
            <a:ext cx="1905000" cy="3097179"/>
          </a:xfrm>
          <a:custGeom>
            <a:avLst/>
            <a:gdLst>
              <a:gd name="connsiteX0" fmla="*/ 0 w 1319135"/>
              <a:gd name="connsiteY0" fmla="*/ 1598950 h 1598950"/>
              <a:gd name="connsiteX1" fmla="*/ 644577 w 1319135"/>
              <a:gd name="connsiteY1" fmla="*/ 9993 h 1598950"/>
              <a:gd name="connsiteX2" fmla="*/ 1319135 w 1319135"/>
              <a:gd name="connsiteY2" fmla="*/ 1538990 h 1598950"/>
            </a:gdLst>
            <a:ahLst/>
            <a:cxnLst>
              <a:cxn ang="0">
                <a:pos x="connsiteX0" y="connsiteY0"/>
              </a:cxn>
              <a:cxn ang="0">
                <a:pos x="connsiteX1" y="connsiteY1"/>
              </a:cxn>
              <a:cxn ang="0">
                <a:pos x="connsiteX2" y="connsiteY2"/>
              </a:cxn>
            </a:cxnLst>
            <a:rect l="l" t="t" r="r" b="b"/>
            <a:pathLst>
              <a:path w="1319135" h="1598950">
                <a:moveTo>
                  <a:pt x="0" y="1598950"/>
                </a:moveTo>
                <a:cubicBezTo>
                  <a:pt x="212360" y="809468"/>
                  <a:pt x="424721" y="19986"/>
                  <a:pt x="644577" y="9993"/>
                </a:cubicBezTo>
                <a:cubicBezTo>
                  <a:pt x="864433" y="0"/>
                  <a:pt x="1091784" y="769495"/>
                  <a:pt x="1319135" y="153899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4" name="Freeform 23"/>
          <p:cNvSpPr/>
          <p:nvPr/>
        </p:nvSpPr>
        <p:spPr>
          <a:xfrm rot="60000">
            <a:off x="2915655" y="3799290"/>
            <a:ext cx="1295400" cy="2307859"/>
          </a:xfrm>
          <a:custGeom>
            <a:avLst/>
            <a:gdLst>
              <a:gd name="connsiteX0" fmla="*/ 0 w 1319135"/>
              <a:gd name="connsiteY0" fmla="*/ 1598950 h 1598950"/>
              <a:gd name="connsiteX1" fmla="*/ 644577 w 1319135"/>
              <a:gd name="connsiteY1" fmla="*/ 9993 h 1598950"/>
              <a:gd name="connsiteX2" fmla="*/ 1319135 w 1319135"/>
              <a:gd name="connsiteY2" fmla="*/ 1538990 h 1598950"/>
            </a:gdLst>
            <a:ahLst/>
            <a:cxnLst>
              <a:cxn ang="0">
                <a:pos x="connsiteX0" y="connsiteY0"/>
              </a:cxn>
              <a:cxn ang="0">
                <a:pos x="connsiteX1" y="connsiteY1"/>
              </a:cxn>
              <a:cxn ang="0">
                <a:pos x="connsiteX2" y="connsiteY2"/>
              </a:cxn>
            </a:cxnLst>
            <a:rect l="l" t="t" r="r" b="b"/>
            <a:pathLst>
              <a:path w="1319135" h="1598950">
                <a:moveTo>
                  <a:pt x="0" y="1598950"/>
                </a:moveTo>
                <a:cubicBezTo>
                  <a:pt x="212360" y="809468"/>
                  <a:pt x="424721" y="19986"/>
                  <a:pt x="644577" y="9993"/>
                </a:cubicBezTo>
                <a:cubicBezTo>
                  <a:pt x="864433" y="0"/>
                  <a:pt x="1091784" y="769495"/>
                  <a:pt x="1319135" y="1538990"/>
                </a:cubicBezTo>
              </a:path>
            </a:pathLst>
          </a:custGeom>
          <a:ln w="38100">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5" name="Freeform 24"/>
          <p:cNvSpPr/>
          <p:nvPr/>
        </p:nvSpPr>
        <p:spPr>
          <a:xfrm rot="60000">
            <a:off x="4760461" y="1982204"/>
            <a:ext cx="2362200" cy="4132911"/>
          </a:xfrm>
          <a:custGeom>
            <a:avLst/>
            <a:gdLst>
              <a:gd name="connsiteX0" fmla="*/ 0 w 1319135"/>
              <a:gd name="connsiteY0" fmla="*/ 1598950 h 1598950"/>
              <a:gd name="connsiteX1" fmla="*/ 644577 w 1319135"/>
              <a:gd name="connsiteY1" fmla="*/ 9993 h 1598950"/>
              <a:gd name="connsiteX2" fmla="*/ 1319135 w 1319135"/>
              <a:gd name="connsiteY2" fmla="*/ 1538990 h 1598950"/>
            </a:gdLst>
            <a:ahLst/>
            <a:cxnLst>
              <a:cxn ang="0">
                <a:pos x="connsiteX0" y="connsiteY0"/>
              </a:cxn>
              <a:cxn ang="0">
                <a:pos x="connsiteX1" y="connsiteY1"/>
              </a:cxn>
              <a:cxn ang="0">
                <a:pos x="connsiteX2" y="connsiteY2"/>
              </a:cxn>
            </a:cxnLst>
            <a:rect l="l" t="t" r="r" b="b"/>
            <a:pathLst>
              <a:path w="1319135" h="1598950">
                <a:moveTo>
                  <a:pt x="0" y="1598950"/>
                </a:moveTo>
                <a:cubicBezTo>
                  <a:pt x="212360" y="809468"/>
                  <a:pt x="424721" y="19986"/>
                  <a:pt x="644577" y="9993"/>
                </a:cubicBezTo>
                <a:cubicBezTo>
                  <a:pt x="864433" y="0"/>
                  <a:pt x="1091784" y="769495"/>
                  <a:pt x="1319135" y="153899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cxnSp>
        <p:nvCxnSpPr>
          <p:cNvPr id="30" name="Straight Arrow Connector 29"/>
          <p:cNvCxnSpPr>
            <a:cxnSpLocks/>
          </p:cNvCxnSpPr>
          <p:nvPr/>
        </p:nvCxnSpPr>
        <p:spPr>
          <a:xfrm flipV="1">
            <a:off x="1857375" y="1368563"/>
            <a:ext cx="0" cy="4989377"/>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857375" y="6357938"/>
            <a:ext cx="5429250" cy="1587"/>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Slide Number Placeholder 31"/>
          <p:cNvSpPr>
            <a:spLocks noGrp="1"/>
          </p:cNvSpPr>
          <p:nvPr>
            <p:ph type="sldNum" sz="quarter" idx="12"/>
          </p:nvPr>
        </p:nvSpPr>
        <p:spPr/>
        <p:txBody>
          <a:bodyPr/>
          <a:lstStyle/>
          <a:p>
            <a:pPr>
              <a:defRPr/>
            </a:pPr>
            <a:fld id="{45B70030-C5ED-4C20-AA4F-60533FC034F7}" type="slidenum">
              <a:rPr lang="en-US" smtClean="0"/>
              <a:pPr>
                <a:defRPr/>
              </a:pPr>
              <a:t>38</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5" name="Title 1">
            <a:extLst>
              <a:ext uri="{FF2B5EF4-FFF2-40B4-BE49-F238E27FC236}">
                <a16:creationId xmlns:a16="http://schemas.microsoft.com/office/drawing/2014/main" id="{BAB62DD1-9A2A-2742-9EDD-9ABC0C7E52DF}"/>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37" name="TextBox 17">
            <a:extLst>
              <a:ext uri="{FF2B5EF4-FFF2-40B4-BE49-F238E27FC236}">
                <a16:creationId xmlns:a16="http://schemas.microsoft.com/office/drawing/2014/main" id="{797A741C-3E98-694F-AF7E-2DF515559CEA}"/>
              </a:ext>
            </a:extLst>
          </p:cNvPr>
          <p:cNvSpPr txBox="1">
            <a:spLocks noChangeArrowheads="1"/>
          </p:cNvSpPr>
          <p:nvPr/>
        </p:nvSpPr>
        <p:spPr bwMode="auto">
          <a:xfrm rot="20461556">
            <a:off x="63186" y="996399"/>
            <a:ext cx="2532617" cy="40005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skill level</a:t>
            </a:r>
          </a:p>
        </p:txBody>
      </p:sp>
      <p:sp>
        <p:nvSpPr>
          <p:cNvPr id="26" name="Footer Placeholder 3">
            <a:extLst>
              <a:ext uri="{FF2B5EF4-FFF2-40B4-BE49-F238E27FC236}">
                <a16:creationId xmlns:a16="http://schemas.microsoft.com/office/drawing/2014/main" id="{19412A39-CC39-6843-B4C2-C224B6E90E5E}"/>
              </a:ext>
            </a:extLst>
          </p:cNvPr>
          <p:cNvSpPr>
            <a:spLocks noGrp="1"/>
          </p:cNvSpPr>
          <p:nvPr>
            <p:ph type="ftr" sz="quarter" idx="11"/>
          </p:nvPr>
        </p:nvSpPr>
        <p:spPr>
          <a:xfrm>
            <a:off x="1485900" y="6521825"/>
            <a:ext cx="3086100" cy="365125"/>
          </a:xfrm>
        </p:spPr>
        <p:txBody>
          <a:bodyPr/>
          <a:lstStyle/>
          <a:p>
            <a:r>
              <a:rPr lang="en-US" dirty="0"/>
              <a:t>©PE STUDIES RESOURCES</a:t>
            </a:r>
          </a:p>
        </p:txBody>
      </p:sp>
    </p:spTree>
    <p:extLst>
      <p:ext uri="{BB962C8B-B14F-4D97-AF65-F5344CB8AC3E}">
        <p14:creationId xmlns:p14="http://schemas.microsoft.com/office/powerpoint/2010/main" val="3816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1000"/>
                                        <p:tgtEl>
                                          <p:spTgt spid="24"/>
                                        </p:tgtEl>
                                      </p:cBhvr>
                                    </p:animEffect>
                                  </p:childTnLst>
                                </p:cTn>
                              </p:par>
                              <p:par>
                                <p:cTn id="12" presetID="1" presetClass="entr" presetSubtype="0" fill="hold" grpId="0" nodeType="withEffect">
                                  <p:stCondLst>
                                    <p:cond delay="1000"/>
                                  </p:stCondLst>
                                  <p:childTnLst>
                                    <p:set>
                                      <p:cBhvr>
                                        <p:cTn id="13" dur="1" fill="hold">
                                          <p:stCondLst>
                                            <p:cond delay="0"/>
                                          </p:stCondLst>
                                        </p:cTn>
                                        <p:tgtEl>
                                          <p:spTgt spid="19466"/>
                                        </p:tgtEl>
                                        <p:attrNameLst>
                                          <p:attrName>style.visibility</p:attrName>
                                        </p:attrNameLst>
                                      </p:cBhvr>
                                      <p:to>
                                        <p:strVal val="visible"/>
                                      </p:to>
                                    </p:set>
                                  </p:childTnLst>
                                </p:cTn>
                              </p:par>
                              <p:par>
                                <p:cTn id="14" presetID="1" presetClass="entr" presetSubtype="0" fill="hold" nodeType="withEffect">
                                  <p:stCondLst>
                                    <p:cond delay="10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1000"/>
                                        <p:tgtEl>
                                          <p:spTgt spid="22"/>
                                        </p:tgtEl>
                                      </p:cBhvr>
                                    </p:animEffect>
                                  </p:childTnLst>
                                </p:cTn>
                              </p:par>
                              <p:par>
                                <p:cTn id="21" presetID="1" presetClass="entr" presetSubtype="0" fill="hold" nodeType="withEffect">
                                  <p:stCondLst>
                                    <p:cond delay="100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194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1000"/>
                                        <p:tgtEl>
                                          <p:spTgt spid="25"/>
                                        </p:tgtEl>
                                      </p:cBhvr>
                                    </p:animEffect>
                                  </p:childTnLst>
                                </p:cTn>
                              </p:par>
                              <p:par>
                                <p:cTn id="30" presetID="1" presetClass="entr" presetSubtype="0" fill="hold" nodeType="withEffect">
                                  <p:stCondLst>
                                    <p:cond delay="100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1946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p:bldP spid="19467" grpId="0"/>
      <p:bldP spid="19468" grpId="0"/>
      <p:bldP spid="16" grpId="0" animBg="1"/>
      <p:bldP spid="22" grpId="0" animBg="1"/>
      <p:bldP spid="24" grpId="0" animBg="1"/>
      <p:bldP spid="25" grpId="0" animBg="1"/>
      <p:bldP spid="3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497762" y="1746750"/>
            <a:ext cx="4001984" cy="4801314"/>
          </a:xfrm>
          <a:prstGeom prst="rect">
            <a:avLst/>
          </a:prstGeom>
          <a:solidFill>
            <a:schemeClr val="bg1"/>
          </a:solidFill>
          <a:ln w="9525">
            <a:solidFill>
              <a:srgbClr val="00B0F0"/>
            </a:solidFill>
            <a:miter lim="800000"/>
            <a:headEnd/>
            <a:tailEnd/>
          </a:ln>
        </p:spPr>
        <p:txBody>
          <a:bodyPr wrap="square">
            <a:spAutoFit/>
          </a:bodyPr>
          <a:lstStyle/>
          <a:p>
            <a:pPr marL="285750" indent="-285750" fontAlgn="auto">
              <a:spcBef>
                <a:spcPts val="0"/>
              </a:spcBef>
              <a:spcAft>
                <a:spcPts val="0"/>
              </a:spcAft>
              <a:buFont typeface="Arial" panose="020B0604020202020204" pitchFamily="34" charset="0"/>
              <a:buChar char="•"/>
              <a:defRPr/>
            </a:pPr>
            <a:r>
              <a:rPr lang="en-US" dirty="0"/>
              <a:t>Task complexity influences optimal arousal levels for individuals</a:t>
            </a:r>
          </a:p>
          <a:p>
            <a:pPr marL="742950" lvl="1" indent="-285750">
              <a:buFont typeface="Cambria Math" panose="02040503050406030204" pitchFamily="18" charset="0"/>
              <a:buChar char="⎯"/>
              <a:defRPr/>
            </a:pPr>
            <a:r>
              <a:rPr lang="en-US" dirty="0"/>
              <a:t>Tasks which are considered ‘hard or complex’ – i.e. require large amounts of information processing or movement precision are best performed with low arousal levels</a:t>
            </a:r>
          </a:p>
          <a:p>
            <a:pPr marL="1200150" lvl="2" indent="-285750">
              <a:buFont typeface="Wingdings" pitchFamily="2" charset="2"/>
              <a:buChar char="§"/>
              <a:defRPr/>
            </a:pPr>
            <a:r>
              <a:rPr lang="en-US" dirty="0"/>
              <a:t>E.g. golf putt </a:t>
            </a:r>
          </a:p>
          <a:p>
            <a:pPr marL="742950" lvl="1" indent="-285750">
              <a:buFont typeface="Cambria Math" panose="02040503050406030204" pitchFamily="18" charset="0"/>
              <a:buChar char="⎯"/>
              <a:defRPr/>
            </a:pPr>
            <a:r>
              <a:rPr lang="en-US" dirty="0"/>
              <a:t>Tasks which are considered ‘easy or simple’ – i.e. require small amounts of information processing and involve gross motor movements are best performed with high arousal levels</a:t>
            </a:r>
          </a:p>
          <a:p>
            <a:pPr marL="1200150" lvl="2" indent="-285750">
              <a:buFont typeface="Wingdings" pitchFamily="2" charset="2"/>
              <a:buChar char="§"/>
              <a:defRPr/>
            </a:pPr>
            <a:r>
              <a:rPr lang="en-US" dirty="0"/>
              <a:t>E.g. weight lifting</a:t>
            </a:r>
          </a:p>
        </p:txBody>
      </p:sp>
      <p:sp>
        <p:nvSpPr>
          <p:cNvPr id="32" name="Slide Number Placeholder 31"/>
          <p:cNvSpPr>
            <a:spLocks noGrp="1"/>
          </p:cNvSpPr>
          <p:nvPr>
            <p:ph type="sldNum" sz="quarter" idx="12"/>
          </p:nvPr>
        </p:nvSpPr>
        <p:spPr>
          <a:xfrm>
            <a:off x="7086600" y="6489905"/>
            <a:ext cx="2057400" cy="365125"/>
          </a:xfrm>
        </p:spPr>
        <p:txBody>
          <a:bodyPr/>
          <a:lstStyle/>
          <a:p>
            <a:pPr>
              <a:defRPr/>
            </a:pPr>
            <a:fld id="{45B70030-C5ED-4C20-AA4F-60533FC034F7}" type="slidenum">
              <a:rPr lang="en-US" smtClean="0"/>
              <a:pPr>
                <a:defRPr/>
              </a:pPr>
              <a:t>39</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5" name="Title 1">
            <a:extLst>
              <a:ext uri="{FF2B5EF4-FFF2-40B4-BE49-F238E27FC236}">
                <a16:creationId xmlns:a16="http://schemas.microsoft.com/office/drawing/2014/main" id="{BAB62DD1-9A2A-2742-9EDD-9ABC0C7E52DF}"/>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028950" y="6582820"/>
            <a:ext cx="3086100" cy="365125"/>
          </a:xfrm>
        </p:spPr>
        <p:txBody>
          <a:bodyPr/>
          <a:lstStyle/>
          <a:p>
            <a:r>
              <a:rPr lang="en-US" dirty="0"/>
              <a:t>©PE STUDIES RESOURCES</a:t>
            </a:r>
          </a:p>
        </p:txBody>
      </p:sp>
      <p:sp>
        <p:nvSpPr>
          <p:cNvPr id="11" name="TextBox 17">
            <a:extLst>
              <a:ext uri="{FF2B5EF4-FFF2-40B4-BE49-F238E27FC236}">
                <a16:creationId xmlns:a16="http://schemas.microsoft.com/office/drawing/2014/main" id="{19EA199B-E1C0-4D4D-AEAD-4DE240A6F84D}"/>
              </a:ext>
            </a:extLst>
          </p:cNvPr>
          <p:cNvSpPr txBox="1">
            <a:spLocks noChangeArrowheads="1"/>
          </p:cNvSpPr>
          <p:nvPr/>
        </p:nvSpPr>
        <p:spPr bwMode="auto">
          <a:xfrm rot="20461556">
            <a:off x="53749" y="998893"/>
            <a:ext cx="2879965"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activity type</a:t>
            </a:r>
          </a:p>
        </p:txBody>
      </p:sp>
      <p:pic>
        <p:nvPicPr>
          <p:cNvPr id="5122" name="Picture 2" descr="Image result for weight lifting">
            <a:extLst>
              <a:ext uri="{FF2B5EF4-FFF2-40B4-BE49-F238E27FC236}">
                <a16:creationId xmlns:a16="http://schemas.microsoft.com/office/drawing/2014/main" id="{5AEA81FF-AC1A-864D-BC8C-9E8AF0B73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256" y="1844695"/>
            <a:ext cx="4353831" cy="4605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721CE4D-32E2-0F4F-A262-F08FA4D1FD51}"/>
              </a:ext>
            </a:extLst>
          </p:cNvPr>
          <p:cNvSpPr/>
          <p:nvPr/>
        </p:nvSpPr>
        <p:spPr>
          <a:xfrm>
            <a:off x="6848065" y="6405266"/>
            <a:ext cx="2358256" cy="169277"/>
          </a:xfrm>
          <a:prstGeom prst="rect">
            <a:avLst/>
          </a:prstGeom>
        </p:spPr>
        <p:txBody>
          <a:bodyPr wrap="square">
            <a:spAutoFit/>
          </a:bodyPr>
          <a:lstStyle/>
          <a:p>
            <a:r>
              <a:rPr lang="en-US" sz="500" dirty="0"/>
              <a:t>https://</a:t>
            </a:r>
            <a:r>
              <a:rPr lang="en-US" sz="500" dirty="0" err="1"/>
              <a:t>commons.wikimedia.org</a:t>
            </a:r>
            <a:r>
              <a:rPr lang="en-US" sz="500" dirty="0"/>
              <a:t>/wiki/</a:t>
            </a:r>
            <a:r>
              <a:rPr lang="en-US" sz="500" dirty="0" err="1"/>
              <a:t>File:Weight_lifting_black_and_white.jpg</a:t>
            </a:r>
            <a:endParaRPr lang="en-US" sz="500" dirty="0"/>
          </a:p>
        </p:txBody>
      </p:sp>
    </p:spTree>
    <p:extLst>
      <p:ext uri="{BB962C8B-B14F-4D97-AF65-F5344CB8AC3E}">
        <p14:creationId xmlns:p14="http://schemas.microsoft.com/office/powerpoint/2010/main" val="189093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357158" y="785794"/>
            <a:ext cx="4523186" cy="979211"/>
          </a:xfrm>
          <a:solidFill>
            <a:schemeClr val="bg1"/>
          </a:solidFill>
          <a:ln>
            <a:solidFill>
              <a:srgbClr val="00B050"/>
            </a:solidFill>
          </a:ln>
        </p:spPr>
        <p:txBody>
          <a:bodyPr>
            <a:normAutofit/>
          </a:bodyPr>
          <a:lstStyle/>
          <a:p>
            <a:pPr marL="457200" indent="-457200" algn="l"/>
            <a:r>
              <a:rPr lang="en-US" sz="1800">
                <a:latin typeface="+mn-lt"/>
              </a:rPr>
              <a:t>Concentration problems can be;</a:t>
            </a:r>
            <a:br>
              <a:rPr lang="en-US" sz="1800">
                <a:latin typeface="+mn-lt"/>
              </a:rPr>
            </a:br>
            <a:r>
              <a:rPr lang="en-US" sz="1800">
                <a:latin typeface="+mn-lt"/>
              </a:rPr>
              <a:t>1.  Internally caused</a:t>
            </a:r>
            <a:br>
              <a:rPr lang="en-US" sz="1800">
                <a:latin typeface="+mn-lt"/>
              </a:rPr>
            </a:br>
            <a:r>
              <a:rPr lang="en-US" sz="1800">
                <a:latin typeface="+mn-lt"/>
              </a:rPr>
              <a:t>2.  Externally caused</a:t>
            </a:r>
          </a:p>
        </p:txBody>
      </p:sp>
      <p:sp>
        <p:nvSpPr>
          <p:cNvPr id="3" name="Content Placeholder 2"/>
          <p:cNvSpPr>
            <a:spLocks noGrp="1"/>
          </p:cNvSpPr>
          <p:nvPr>
            <p:ph sz="half" idx="1"/>
          </p:nvPr>
        </p:nvSpPr>
        <p:spPr>
          <a:xfrm>
            <a:off x="382029" y="2127988"/>
            <a:ext cx="4498315" cy="2997954"/>
          </a:xfrm>
          <a:solidFill>
            <a:schemeClr val="accent2"/>
          </a:solidFill>
        </p:spPr>
        <p:style>
          <a:lnRef idx="1">
            <a:schemeClr val="accent3"/>
          </a:lnRef>
          <a:fillRef idx="2">
            <a:schemeClr val="accent3"/>
          </a:fillRef>
          <a:effectRef idx="1">
            <a:schemeClr val="accent3"/>
          </a:effectRef>
          <a:fontRef idx="minor">
            <a:schemeClr val="dk1"/>
          </a:fontRef>
        </p:style>
        <p:txBody>
          <a:bodyPr rtlCol="0">
            <a:normAutofit/>
          </a:bodyPr>
          <a:lstStyle/>
          <a:p>
            <a:pPr fontAlgn="auto">
              <a:spcAft>
                <a:spcPts val="0"/>
              </a:spcAft>
              <a:buFont typeface="Arial" pitchFamily="34" charset="0"/>
              <a:buNone/>
              <a:defRPr/>
            </a:pPr>
            <a:r>
              <a:rPr lang="en-US" sz="1800" b="1" u="sng" dirty="0">
                <a:solidFill>
                  <a:schemeClr val="bg1"/>
                </a:solidFill>
              </a:rPr>
              <a:t>Internal Distracters</a:t>
            </a:r>
          </a:p>
          <a:p>
            <a:pPr>
              <a:defRPr/>
            </a:pPr>
            <a:r>
              <a:rPr lang="en-US" sz="1800" dirty="0">
                <a:solidFill>
                  <a:schemeClr val="bg1"/>
                </a:solidFill>
              </a:rPr>
              <a:t>Attending to past events and past consequences  – “last time I missed the shot……”</a:t>
            </a:r>
          </a:p>
          <a:p>
            <a:pPr>
              <a:defRPr/>
            </a:pPr>
            <a:r>
              <a:rPr lang="en-US" sz="1800" dirty="0">
                <a:solidFill>
                  <a:schemeClr val="bg1"/>
                </a:solidFill>
              </a:rPr>
              <a:t>Attending to future events and possible  consequences – “if I miss this shot …….. </a:t>
            </a:r>
          </a:p>
          <a:p>
            <a:pPr>
              <a:defRPr/>
            </a:pPr>
            <a:r>
              <a:rPr lang="en-US" sz="1800" dirty="0">
                <a:solidFill>
                  <a:schemeClr val="bg1"/>
                </a:solidFill>
              </a:rPr>
              <a:t>Attending to irrelevant cues</a:t>
            </a:r>
          </a:p>
          <a:p>
            <a:pPr>
              <a:defRPr/>
            </a:pPr>
            <a:r>
              <a:rPr lang="en-US" sz="1800" dirty="0">
                <a:solidFill>
                  <a:schemeClr val="bg1"/>
                </a:solidFill>
              </a:rPr>
              <a:t>Over-analysis of technique</a:t>
            </a:r>
          </a:p>
          <a:p>
            <a:pPr>
              <a:defRPr/>
            </a:pPr>
            <a:r>
              <a:rPr lang="en-US" sz="1800" dirty="0">
                <a:solidFill>
                  <a:schemeClr val="bg1"/>
                </a:solidFill>
              </a:rPr>
              <a:t>Game pressure – choking</a:t>
            </a:r>
          </a:p>
        </p:txBody>
      </p:sp>
      <p:sp>
        <p:nvSpPr>
          <p:cNvPr id="7" name="TextBox 6"/>
          <p:cNvSpPr txBox="1"/>
          <p:nvPr/>
        </p:nvSpPr>
        <p:spPr>
          <a:xfrm>
            <a:off x="642911" y="5263362"/>
            <a:ext cx="4237433" cy="1200329"/>
          </a:xfrm>
          <a:prstGeom prst="rect">
            <a:avLst/>
          </a:prstGeom>
          <a:solidFill>
            <a:srgbClr val="7030A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AU">
                <a:solidFill>
                  <a:schemeClr val="bg1"/>
                </a:solidFill>
              </a:rPr>
              <a:t>Maria Sharapova needs to maintain focus on the present to avoid irrelevant distractors which could negatively affect her performance.</a:t>
            </a:r>
          </a:p>
        </p:txBody>
      </p:sp>
      <p:sp>
        <p:nvSpPr>
          <p:cNvPr id="11" name="Slide Number Placeholder 10"/>
          <p:cNvSpPr>
            <a:spLocks noGrp="1"/>
          </p:cNvSpPr>
          <p:nvPr>
            <p:ph type="sldNum" sz="quarter" idx="12"/>
          </p:nvPr>
        </p:nvSpPr>
        <p:spPr>
          <a:xfrm>
            <a:off x="6643702" y="6492875"/>
            <a:ext cx="2133600" cy="365125"/>
          </a:xfrm>
        </p:spPr>
        <p:txBody>
          <a:bodyPr/>
          <a:lstStyle/>
          <a:p>
            <a:pPr>
              <a:defRPr/>
            </a:pPr>
            <a:fld id="{705B6E2B-6A46-434A-947D-0E6733D80AAF}" type="slidenum">
              <a:rPr lang="en-US" smtClean="0"/>
              <a:pPr>
                <a:defRPr/>
              </a:pPr>
              <a:t>4</a:t>
            </a:fld>
            <a:endParaRPr lang="en-US"/>
          </a:p>
        </p:txBody>
      </p:sp>
      <p:sp>
        <p:nvSpPr>
          <p:cNvPr id="15" name="Footer Placeholder 3">
            <a:extLst>
              <a:ext uri="{FF2B5EF4-FFF2-40B4-BE49-F238E27FC236}">
                <a16:creationId xmlns:a16="http://schemas.microsoft.com/office/drawing/2014/main" id="{C4B220DB-E08E-FE4E-B2B9-301013805564}"/>
              </a:ext>
            </a:extLst>
          </p:cNvPr>
          <p:cNvSpPr>
            <a:spLocks noGrp="1"/>
          </p:cNvSpPr>
          <p:nvPr>
            <p:ph type="ftr" sz="quarter" idx="11"/>
          </p:nvPr>
        </p:nvSpPr>
        <p:spPr>
          <a:xfrm>
            <a:off x="2057404" y="6492874"/>
            <a:ext cx="3086100" cy="365125"/>
          </a:xfrm>
        </p:spPr>
        <p:txBody>
          <a:bodyPr/>
          <a:lstStyle/>
          <a:p>
            <a:r>
              <a:rPr lang="en-US"/>
              <a:t>©PE STUDIES RESOURCES</a:t>
            </a:r>
          </a:p>
        </p:txBody>
      </p:sp>
      <p:pic>
        <p:nvPicPr>
          <p:cNvPr id="6146" name="Picture 2" descr="File:Maria Sharapova at the 2009 Wimbledon Championships 12 (cropped).jpg">
            <a:extLst>
              <a:ext uri="{FF2B5EF4-FFF2-40B4-BE49-F238E27FC236}">
                <a16:creationId xmlns:a16="http://schemas.microsoft.com/office/drawing/2014/main" id="{D95067D4-50E3-064C-88EF-882D20DC5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792" y="785793"/>
            <a:ext cx="3517142" cy="56778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2AAC5C8-1B03-AD40-88D2-86C7C6A587A4}"/>
              </a:ext>
            </a:extLst>
          </p:cNvPr>
          <p:cNvSpPr/>
          <p:nvPr/>
        </p:nvSpPr>
        <p:spPr>
          <a:xfrm>
            <a:off x="5301048" y="6425797"/>
            <a:ext cx="3954162" cy="184666"/>
          </a:xfrm>
          <a:prstGeom prst="rect">
            <a:avLst/>
          </a:prstGeom>
        </p:spPr>
        <p:txBody>
          <a:bodyPr wrap="square">
            <a:spAutoFit/>
          </a:bodyPr>
          <a:lstStyle/>
          <a:p>
            <a:r>
              <a:rPr lang="en-US" sz="600"/>
              <a:t>https://</a:t>
            </a:r>
            <a:r>
              <a:rPr lang="en-US" sz="600" err="1"/>
              <a:t>sco.m.wikipedia.org</a:t>
            </a:r>
            <a:r>
              <a:rPr lang="en-US" sz="600"/>
              <a:t>/wiki/File:Maria_Sharapova_at_the_2009_Wimbledon_Championships_12_(cropped).jpg</a:t>
            </a:r>
          </a:p>
        </p:txBody>
      </p:sp>
      <p:pic>
        <p:nvPicPr>
          <p:cNvPr id="12" name="Picture 2">
            <a:hlinkClick r:id="" action="ppaction://hlinkshowjump?jump=firstslide"/>
            <a:extLst>
              <a:ext uri="{FF2B5EF4-FFF2-40B4-BE49-F238E27FC236}">
                <a16:creationId xmlns:a16="http://schemas.microsoft.com/office/drawing/2014/main" id="{5F81E444-3A89-F749-802C-186FB12B6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hlinkClick r:id="rId5" action="ppaction://hlinksldjump"/>
            <a:extLst>
              <a:ext uri="{FF2B5EF4-FFF2-40B4-BE49-F238E27FC236}">
                <a16:creationId xmlns:a16="http://schemas.microsoft.com/office/drawing/2014/main" id="{16B62D06-BD9A-D34E-8E1C-CB3FD47D9717}"/>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6" name="TextBox 15">
            <a:extLst>
              <a:ext uri="{FF2B5EF4-FFF2-40B4-BE49-F238E27FC236}">
                <a16:creationId xmlns:a16="http://schemas.microsoft.com/office/drawing/2014/main" id="{8207A27B-3613-E24E-97FB-4C31E33795A3}"/>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30504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5" name="Text Box 17"/>
          <p:cNvSpPr txBox="1">
            <a:spLocks noChangeArrowheads="1"/>
          </p:cNvSpPr>
          <p:nvPr/>
        </p:nvSpPr>
        <p:spPr bwMode="auto">
          <a:xfrm rot="10800000" flipV="1">
            <a:off x="1886220" y="1643063"/>
            <a:ext cx="1309687" cy="369887"/>
          </a:xfrm>
          <a:prstGeom prst="rect">
            <a:avLst/>
          </a:prstGeom>
          <a:solidFill>
            <a:schemeClr val="bg1"/>
          </a:solidFill>
          <a:ln>
            <a:headEnd/>
            <a:tailEnd/>
          </a:ln>
        </p:spPr>
        <p:style>
          <a:lnRef idx="1">
            <a:schemeClr val="dk1"/>
          </a:lnRef>
          <a:fillRef idx="3">
            <a:schemeClr val="dk1"/>
          </a:fillRef>
          <a:effectRef idx="2">
            <a:schemeClr val="dk1"/>
          </a:effectRef>
          <a:fontRef idx="minor">
            <a:schemeClr val="lt1"/>
          </a:fontRef>
        </p:style>
        <p:txBody>
          <a:bodyPr>
            <a:spAutoFit/>
          </a:bodyPr>
          <a:lstStyle/>
          <a:p>
            <a:pPr algn="ctr" fontAlgn="auto">
              <a:spcBef>
                <a:spcPct val="50000"/>
              </a:spcBef>
              <a:spcAft>
                <a:spcPts val="0"/>
              </a:spcAft>
              <a:defRPr/>
            </a:pPr>
            <a:r>
              <a:rPr lang="en-US" b="1">
                <a:solidFill>
                  <a:srgbClr val="0070C0"/>
                </a:solidFill>
                <a:cs typeface="Arial" charset="0"/>
              </a:rPr>
              <a:t>Hard task</a:t>
            </a:r>
            <a:endParaRPr lang="en-AU" b="1">
              <a:solidFill>
                <a:srgbClr val="0070C0"/>
              </a:solidFill>
              <a:cs typeface="Arial" charset="0"/>
            </a:endParaRPr>
          </a:p>
        </p:txBody>
      </p:sp>
      <p:sp>
        <p:nvSpPr>
          <p:cNvPr id="18437" name="TextBox 17"/>
          <p:cNvSpPr txBox="1">
            <a:spLocks noChangeArrowheads="1"/>
          </p:cNvSpPr>
          <p:nvPr/>
        </p:nvSpPr>
        <p:spPr bwMode="auto">
          <a:xfrm>
            <a:off x="3003957" y="1202743"/>
            <a:ext cx="3053849" cy="369332"/>
          </a:xfrm>
          <a:prstGeom prst="rect">
            <a:avLst/>
          </a:prstGeom>
          <a:solidFill>
            <a:schemeClr val="accent2"/>
          </a:solidFill>
          <a:ln>
            <a:solidFill>
              <a:schemeClr val="tx1"/>
            </a:solidFill>
            <a:headEnd/>
            <a:tailEnd/>
          </a:ln>
        </p:spPr>
        <p:style>
          <a:lnRef idx="1">
            <a:schemeClr val="accent3"/>
          </a:lnRef>
          <a:fillRef idx="2">
            <a:schemeClr val="accent3"/>
          </a:fillRef>
          <a:effectRef idx="1">
            <a:schemeClr val="accent3"/>
          </a:effectRef>
          <a:fontRef idx="minor">
            <a:schemeClr val="dk1"/>
          </a:fontRef>
        </p:style>
        <p:txBody>
          <a:bodyPr wrap="none">
            <a:spAutoFit/>
          </a:bodyPr>
          <a:lstStyle/>
          <a:p>
            <a:pPr algn="ctr" fontAlgn="auto">
              <a:spcBef>
                <a:spcPts val="0"/>
              </a:spcBef>
              <a:spcAft>
                <a:spcPts val="0"/>
              </a:spcAft>
              <a:defRPr/>
            </a:pPr>
            <a:r>
              <a:rPr lang="en-US" b="1">
                <a:cs typeface="Arial" charset="0"/>
              </a:rPr>
              <a:t>Optimal Performance/Arousal</a:t>
            </a:r>
          </a:p>
        </p:txBody>
      </p:sp>
      <p:sp>
        <p:nvSpPr>
          <p:cNvPr id="93187" name="TextBox 20"/>
          <p:cNvSpPr txBox="1">
            <a:spLocks noChangeArrowheads="1"/>
          </p:cNvSpPr>
          <p:nvPr/>
        </p:nvSpPr>
        <p:spPr bwMode="auto">
          <a:xfrm>
            <a:off x="4214813" y="5376700"/>
            <a:ext cx="995850" cy="400110"/>
          </a:xfrm>
          <a:prstGeom prst="rect">
            <a:avLst/>
          </a:prstGeom>
          <a:solidFill>
            <a:srgbClr val="FF0000"/>
          </a:solidFill>
          <a:ln w="9525">
            <a:noFill/>
            <a:miter lim="800000"/>
            <a:headEnd/>
            <a:tailEnd/>
          </a:ln>
        </p:spPr>
        <p:txBody>
          <a:bodyPr wrap="none">
            <a:spAutoFit/>
          </a:bodyPr>
          <a:lstStyle/>
          <a:p>
            <a:r>
              <a:rPr lang="en-US" sz="2000" b="1">
                <a:solidFill>
                  <a:schemeClr val="bg1"/>
                </a:solidFill>
              </a:rPr>
              <a:t>Arousal</a:t>
            </a:r>
          </a:p>
        </p:txBody>
      </p:sp>
      <p:sp>
        <p:nvSpPr>
          <p:cNvPr id="30729" name="TextBox 21"/>
          <p:cNvSpPr txBox="1">
            <a:spLocks noChangeArrowheads="1"/>
          </p:cNvSpPr>
          <p:nvPr/>
        </p:nvSpPr>
        <p:spPr bwMode="auto">
          <a:xfrm>
            <a:off x="1073670" y="2643182"/>
            <a:ext cx="492443" cy="2000264"/>
          </a:xfrm>
          <a:prstGeom prst="rect">
            <a:avLst/>
          </a:prstGeom>
          <a:solidFill>
            <a:srgbClr val="FF0000"/>
          </a:solidFill>
          <a:ln w="9525">
            <a:noFill/>
            <a:miter lim="800000"/>
            <a:headEnd/>
            <a:tailEnd/>
          </a:ln>
        </p:spPr>
        <p:txBody>
          <a:bodyPr vert="vert270">
            <a:spAutoFit/>
          </a:bodyPr>
          <a:lstStyle/>
          <a:p>
            <a:pPr algn="ctr" fontAlgn="auto">
              <a:spcBef>
                <a:spcPts val="0"/>
              </a:spcBef>
              <a:spcAft>
                <a:spcPts val="0"/>
              </a:spcAft>
              <a:defRPr/>
            </a:pPr>
            <a:r>
              <a:rPr lang="en-US" sz="2000" b="1">
                <a:solidFill>
                  <a:schemeClr val="bg1"/>
                </a:solidFill>
              </a:rPr>
              <a:t>Performance</a:t>
            </a:r>
          </a:p>
        </p:txBody>
      </p:sp>
      <p:cxnSp>
        <p:nvCxnSpPr>
          <p:cNvPr id="18441" name="Straight Arrow Connector 13"/>
          <p:cNvCxnSpPr>
            <a:cxnSpLocks noChangeShapeType="1"/>
            <a:stCxn id="18437" idx="2"/>
          </p:cNvCxnSpPr>
          <p:nvPr/>
        </p:nvCxnSpPr>
        <p:spPr bwMode="auto">
          <a:xfrm flipH="1">
            <a:off x="3432887" y="1572075"/>
            <a:ext cx="1097995" cy="569716"/>
          </a:xfrm>
          <a:prstGeom prst="straightConnector1">
            <a:avLst/>
          </a:prstGeom>
          <a:noFill/>
          <a:ln w="44450" algn="ctr">
            <a:solidFill>
              <a:schemeClr val="accent2"/>
            </a:solidFill>
            <a:round/>
            <a:headEnd/>
            <a:tailEnd type="arrow" w="med" len="med"/>
          </a:ln>
        </p:spPr>
      </p:cxnSp>
      <p:sp>
        <p:nvSpPr>
          <p:cNvPr id="18444" name="Text Box 16"/>
          <p:cNvSpPr txBox="1">
            <a:spLocks noChangeArrowheads="1"/>
          </p:cNvSpPr>
          <p:nvPr/>
        </p:nvSpPr>
        <p:spPr bwMode="auto">
          <a:xfrm>
            <a:off x="6326981" y="1689096"/>
            <a:ext cx="1214437" cy="369887"/>
          </a:xfrm>
          <a:prstGeom prst="rect">
            <a:avLst/>
          </a:prstGeom>
          <a:solidFill>
            <a:schemeClr val="bg1"/>
          </a:solidFill>
          <a:ln>
            <a:headEnd/>
            <a:tailEnd/>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fontAlgn="auto">
              <a:spcBef>
                <a:spcPct val="50000"/>
              </a:spcBef>
              <a:spcAft>
                <a:spcPts val="0"/>
              </a:spcAft>
              <a:defRPr/>
            </a:pPr>
            <a:r>
              <a:rPr lang="en-US" b="1">
                <a:solidFill>
                  <a:srgbClr val="7030A0"/>
                </a:solidFill>
                <a:cs typeface="Arial" charset="0"/>
              </a:rPr>
              <a:t>Easy task   </a:t>
            </a:r>
            <a:endParaRPr lang="en-AU" b="1">
              <a:solidFill>
                <a:srgbClr val="7030A0"/>
              </a:solidFill>
              <a:cs typeface="Arial" charset="0"/>
            </a:endParaRPr>
          </a:p>
        </p:txBody>
      </p:sp>
      <p:sp>
        <p:nvSpPr>
          <p:cNvPr id="93192" name="TextBox 19"/>
          <p:cNvSpPr txBox="1">
            <a:spLocks noChangeArrowheads="1"/>
          </p:cNvSpPr>
          <p:nvPr/>
        </p:nvSpPr>
        <p:spPr bwMode="auto">
          <a:xfrm>
            <a:off x="357158" y="5857892"/>
            <a:ext cx="8417395" cy="646331"/>
          </a:xfrm>
          <a:prstGeom prst="rect">
            <a:avLst/>
          </a:prstGeom>
          <a:solidFill>
            <a:srgbClr val="7030A0"/>
          </a:solidFill>
          <a:ln w="9525">
            <a:noFill/>
            <a:miter lim="800000"/>
            <a:headEnd/>
            <a:tailEnd/>
          </a:ln>
        </p:spPr>
        <p:txBody>
          <a:bodyPr wrap="square">
            <a:spAutoFit/>
          </a:bodyPr>
          <a:lstStyle/>
          <a:p>
            <a:pPr algn="ctr"/>
            <a:r>
              <a:rPr lang="en-US">
                <a:solidFill>
                  <a:schemeClr val="bg1"/>
                </a:solidFill>
                <a:latin typeface="Calibri" pitchFamily="34" charset="0"/>
              </a:rPr>
              <a:t>A hard task requires a lower arousal level to produce optimal performance than a simple task which requires a higher level of arousal to produce peak performance</a:t>
            </a:r>
          </a:p>
        </p:txBody>
      </p:sp>
      <p:sp>
        <p:nvSpPr>
          <p:cNvPr id="21" name="Freeform 20"/>
          <p:cNvSpPr/>
          <p:nvPr/>
        </p:nvSpPr>
        <p:spPr>
          <a:xfrm rot="155831">
            <a:off x="2066185" y="1991608"/>
            <a:ext cx="4869324" cy="3214688"/>
          </a:xfrm>
          <a:custGeom>
            <a:avLst/>
            <a:gdLst>
              <a:gd name="connsiteX0" fmla="*/ 0 w 3279228"/>
              <a:gd name="connsiteY0" fmla="*/ 3063766 h 3063766"/>
              <a:gd name="connsiteX1" fmla="*/ 520262 w 3279228"/>
              <a:gd name="connsiteY1" fmla="*/ 352097 h 3063766"/>
              <a:gd name="connsiteX2" fmla="*/ 1608083 w 3279228"/>
              <a:gd name="connsiteY2" fmla="*/ 951186 h 3063766"/>
              <a:gd name="connsiteX3" fmla="*/ 3279228 w 3279228"/>
              <a:gd name="connsiteY3" fmla="*/ 2858814 h 3063766"/>
            </a:gdLst>
            <a:ahLst/>
            <a:cxnLst>
              <a:cxn ang="0">
                <a:pos x="connsiteX0" y="connsiteY0"/>
              </a:cxn>
              <a:cxn ang="0">
                <a:pos x="connsiteX1" y="connsiteY1"/>
              </a:cxn>
              <a:cxn ang="0">
                <a:pos x="connsiteX2" y="connsiteY2"/>
              </a:cxn>
              <a:cxn ang="0">
                <a:pos x="connsiteX3" y="connsiteY3"/>
              </a:cxn>
            </a:cxnLst>
            <a:rect l="l" t="t" r="r" b="b"/>
            <a:pathLst>
              <a:path w="3279228" h="3063766">
                <a:moveTo>
                  <a:pt x="0" y="3063766"/>
                </a:moveTo>
                <a:cubicBezTo>
                  <a:pt x="126124" y="1883980"/>
                  <a:pt x="252248" y="704194"/>
                  <a:pt x="520262" y="352097"/>
                </a:cubicBezTo>
                <a:cubicBezTo>
                  <a:pt x="788276" y="0"/>
                  <a:pt x="1148255" y="533400"/>
                  <a:pt x="1608083" y="951186"/>
                </a:cubicBezTo>
                <a:cubicBezTo>
                  <a:pt x="2067911" y="1368972"/>
                  <a:pt x="2673569" y="2113893"/>
                  <a:pt x="3279228" y="2858814"/>
                </a:cubicBezTo>
              </a:path>
            </a:pathLst>
          </a:custGeom>
          <a:ln w="3810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2" name="Freeform 21"/>
          <p:cNvSpPr/>
          <p:nvPr/>
        </p:nvSpPr>
        <p:spPr>
          <a:xfrm>
            <a:off x="1953921" y="2214563"/>
            <a:ext cx="5415254" cy="2916232"/>
          </a:xfrm>
          <a:custGeom>
            <a:avLst/>
            <a:gdLst>
              <a:gd name="connsiteX0" fmla="*/ 0 w 2948152"/>
              <a:gd name="connsiteY0" fmla="*/ 2603938 h 2619704"/>
              <a:gd name="connsiteX1" fmla="*/ 2175642 w 2948152"/>
              <a:gd name="connsiteY1" fmla="*/ 2628 h 2619704"/>
              <a:gd name="connsiteX2" fmla="*/ 2948152 w 2948152"/>
              <a:gd name="connsiteY2" fmla="*/ 2619704 h 2619704"/>
            </a:gdLst>
            <a:ahLst/>
            <a:cxnLst>
              <a:cxn ang="0">
                <a:pos x="connsiteX0" y="connsiteY0"/>
              </a:cxn>
              <a:cxn ang="0">
                <a:pos x="connsiteX1" y="connsiteY1"/>
              </a:cxn>
              <a:cxn ang="0">
                <a:pos x="connsiteX2" y="connsiteY2"/>
              </a:cxn>
            </a:cxnLst>
            <a:rect l="l" t="t" r="r" b="b"/>
            <a:pathLst>
              <a:path w="2948152" h="2619704">
                <a:moveTo>
                  <a:pt x="0" y="2603938"/>
                </a:moveTo>
                <a:cubicBezTo>
                  <a:pt x="842141" y="1301969"/>
                  <a:pt x="1684283" y="0"/>
                  <a:pt x="2175642" y="2628"/>
                </a:cubicBezTo>
                <a:cubicBezTo>
                  <a:pt x="2667001" y="5256"/>
                  <a:pt x="2807576" y="1312480"/>
                  <a:pt x="2948152" y="2619704"/>
                </a:cubicBezTo>
              </a:path>
            </a:pathLst>
          </a:custGeom>
          <a:ln w="38100">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cxnSp>
        <p:nvCxnSpPr>
          <p:cNvPr id="25" name="Straight Arrow Connector 13"/>
          <p:cNvCxnSpPr>
            <a:cxnSpLocks noChangeShapeType="1"/>
            <a:stCxn id="18437" idx="2"/>
            <a:endCxn id="22" idx="1"/>
          </p:cNvCxnSpPr>
          <p:nvPr/>
        </p:nvCxnSpPr>
        <p:spPr bwMode="auto">
          <a:xfrm>
            <a:off x="4530882" y="1572075"/>
            <a:ext cx="1419323" cy="645413"/>
          </a:xfrm>
          <a:prstGeom prst="straightConnector1">
            <a:avLst/>
          </a:prstGeom>
          <a:noFill/>
          <a:ln w="44450" algn="ctr">
            <a:solidFill>
              <a:schemeClr val="accent2"/>
            </a:solidFill>
            <a:round/>
            <a:headEnd/>
            <a:tailEnd type="arrow" w="med" len="med"/>
          </a:ln>
        </p:spPr>
      </p:cxnSp>
      <p:cxnSp>
        <p:nvCxnSpPr>
          <p:cNvPr id="16" name="Straight Arrow Connector 15"/>
          <p:cNvCxnSpPr/>
          <p:nvPr/>
        </p:nvCxnSpPr>
        <p:spPr>
          <a:xfrm rot="5400000" flipH="1" flipV="1">
            <a:off x="-99218" y="3474244"/>
            <a:ext cx="3644900" cy="1587"/>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714500" y="5286375"/>
            <a:ext cx="600075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Slide Number Placeholder 19"/>
          <p:cNvSpPr>
            <a:spLocks noGrp="1"/>
          </p:cNvSpPr>
          <p:nvPr>
            <p:ph type="sldNum" sz="quarter" idx="12"/>
          </p:nvPr>
        </p:nvSpPr>
        <p:spPr>
          <a:xfrm>
            <a:off x="6934200" y="6492875"/>
            <a:ext cx="2133600" cy="365125"/>
          </a:xfrm>
        </p:spPr>
        <p:txBody>
          <a:bodyPr/>
          <a:lstStyle/>
          <a:p>
            <a:pPr>
              <a:defRPr/>
            </a:pPr>
            <a:fld id="{45B70030-C5ED-4C20-AA4F-60533FC034F7}" type="slidenum">
              <a:rPr lang="en-US" smtClean="0"/>
              <a:pPr>
                <a:defRPr/>
              </a:pPr>
              <a:t>40</a:t>
            </a:fld>
            <a:endParaRPr lang="en-US"/>
          </a:p>
        </p:txBody>
      </p:sp>
      <p:sp>
        <p:nvSpPr>
          <p:cNvPr id="27" name="Footer Placeholder 2">
            <a:extLst>
              <a:ext uri="{FF2B5EF4-FFF2-40B4-BE49-F238E27FC236}">
                <a16:creationId xmlns:a16="http://schemas.microsoft.com/office/drawing/2014/main" id="{AAE74289-E218-3B45-B3E9-138B81D2F2BC}"/>
              </a:ext>
            </a:extLst>
          </p:cNvPr>
          <p:cNvSpPr txBox="1">
            <a:spLocks/>
          </p:cNvSpPr>
          <p:nvPr/>
        </p:nvSpPr>
        <p:spPr>
          <a:xfrm>
            <a:off x="3028950" y="6494577"/>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©PE STUDIES RESOURCES</a:t>
            </a:r>
          </a:p>
        </p:txBody>
      </p:sp>
      <p:pic>
        <p:nvPicPr>
          <p:cNvPr id="23" name="Picture 2">
            <a:hlinkClick r:id="" action="ppaction://hlinkshowjump?jump=firstslide"/>
            <a:extLst>
              <a:ext uri="{FF2B5EF4-FFF2-40B4-BE49-F238E27FC236}">
                <a16:creationId xmlns:a16="http://schemas.microsoft.com/office/drawing/2014/main" id="{30752BE3-E817-644A-985C-7A0D4E180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3" y="635328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hlinkClick r:id="rId4" action="ppaction://hlinksldjump"/>
            <a:extLst>
              <a:ext uri="{FF2B5EF4-FFF2-40B4-BE49-F238E27FC236}">
                <a16:creationId xmlns:a16="http://schemas.microsoft.com/office/drawing/2014/main" id="{D8E4FDC7-5578-2C43-B597-915A67EC759A}"/>
              </a:ext>
            </a:extLst>
          </p:cNvPr>
          <p:cNvSpPr txBox="1"/>
          <p:nvPr/>
        </p:nvSpPr>
        <p:spPr>
          <a:xfrm>
            <a:off x="-142171" y="6705053"/>
            <a:ext cx="838200" cy="215444"/>
          </a:xfrm>
          <a:prstGeom prst="rect">
            <a:avLst/>
          </a:prstGeom>
          <a:noFill/>
        </p:spPr>
        <p:txBody>
          <a:bodyPr wrap="square" rtlCol="0">
            <a:spAutoFit/>
          </a:bodyPr>
          <a:lstStyle/>
          <a:p>
            <a:pPr algn="ctr"/>
            <a:r>
              <a:rPr lang="en-AU" sz="800"/>
              <a:t>Home</a:t>
            </a:r>
            <a:endParaRPr lang="en-US" sz="800"/>
          </a:p>
        </p:txBody>
      </p:sp>
      <p:sp>
        <p:nvSpPr>
          <p:cNvPr id="28" name="Title 1">
            <a:extLst>
              <a:ext uri="{FF2B5EF4-FFF2-40B4-BE49-F238E27FC236}">
                <a16:creationId xmlns:a16="http://schemas.microsoft.com/office/drawing/2014/main" id="{B5A77144-5CC9-3849-BF60-820B69861E85}"/>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29" name="TextBox 17">
            <a:extLst>
              <a:ext uri="{FF2B5EF4-FFF2-40B4-BE49-F238E27FC236}">
                <a16:creationId xmlns:a16="http://schemas.microsoft.com/office/drawing/2014/main" id="{4BBE914B-844C-9F48-A93B-502EED41AA20}"/>
              </a:ext>
            </a:extLst>
          </p:cNvPr>
          <p:cNvSpPr txBox="1">
            <a:spLocks noChangeArrowheads="1"/>
          </p:cNvSpPr>
          <p:nvPr/>
        </p:nvSpPr>
        <p:spPr bwMode="auto">
          <a:xfrm rot="20461556">
            <a:off x="53749" y="998893"/>
            <a:ext cx="2879965"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activity type</a:t>
            </a:r>
          </a:p>
        </p:txBody>
      </p:sp>
    </p:spTree>
    <p:extLst>
      <p:ext uri="{BB962C8B-B14F-4D97-AF65-F5344CB8AC3E}">
        <p14:creationId xmlns:p14="http://schemas.microsoft.com/office/powerpoint/2010/main" val="4853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0"/>
                                        <p:tgtEl>
                                          <p:spTgt spid="21"/>
                                        </p:tgtEl>
                                      </p:cBhvr>
                                    </p:animEffect>
                                  </p:childTnLst>
                                </p:cTn>
                              </p:par>
                              <p:par>
                                <p:cTn id="12" presetID="1" presetClass="entr" presetSubtype="0" fill="hold" grpId="0" nodeType="withEffect">
                                  <p:stCondLst>
                                    <p:cond delay="1000"/>
                                  </p:stCondLst>
                                  <p:childTnLst>
                                    <p:set>
                                      <p:cBhvr>
                                        <p:cTn id="13" dur="1" fill="hold">
                                          <p:stCondLst>
                                            <p:cond delay="0"/>
                                          </p:stCondLst>
                                        </p:cTn>
                                        <p:tgtEl>
                                          <p:spTgt spid="1844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1000"/>
                                        <p:tgtEl>
                                          <p:spTgt spid="22"/>
                                        </p:tgtEl>
                                      </p:cBhvr>
                                    </p:animEffect>
                                  </p:childTnLst>
                                </p:cTn>
                              </p:par>
                              <p:par>
                                <p:cTn id="19" presetID="1" presetClass="entr" presetSubtype="0" fill="hold" grpId="0" nodeType="withEffect">
                                  <p:stCondLst>
                                    <p:cond delay="1000"/>
                                  </p:stCondLst>
                                  <p:childTnLst>
                                    <p:set>
                                      <p:cBhvr>
                                        <p:cTn id="20" dur="1" fill="hold">
                                          <p:stCondLst>
                                            <p:cond delay="0"/>
                                          </p:stCondLst>
                                        </p:cTn>
                                        <p:tgtEl>
                                          <p:spTgt spid="184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4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3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5" grpId="0" animBg="1"/>
      <p:bldP spid="18437" grpId="0" animBg="1"/>
      <p:bldP spid="18444" grpId="0" animBg="1"/>
      <p:bldP spid="93192" grpId="0" animBg="1"/>
      <p:bldP spid="21" grpId="0" animBg="1"/>
      <p:bldP spid="22"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Box 20"/>
          <p:cNvSpPr txBox="1">
            <a:spLocks noChangeArrowheads="1"/>
          </p:cNvSpPr>
          <p:nvPr/>
        </p:nvSpPr>
        <p:spPr bwMode="auto">
          <a:xfrm>
            <a:off x="5401111" y="6086887"/>
            <a:ext cx="995850" cy="400110"/>
          </a:xfrm>
          <a:prstGeom prst="rect">
            <a:avLst/>
          </a:prstGeom>
          <a:solidFill>
            <a:srgbClr val="FF0000"/>
          </a:solidFill>
          <a:ln w="9525">
            <a:noFill/>
            <a:miter lim="800000"/>
            <a:headEnd/>
            <a:tailEnd/>
          </a:ln>
        </p:spPr>
        <p:txBody>
          <a:bodyPr wrap="none">
            <a:spAutoFit/>
          </a:bodyPr>
          <a:lstStyle/>
          <a:p>
            <a:r>
              <a:rPr lang="en-US" sz="2000" b="1">
                <a:solidFill>
                  <a:schemeClr val="bg1"/>
                </a:solidFill>
              </a:rPr>
              <a:t>Arousal</a:t>
            </a:r>
          </a:p>
        </p:txBody>
      </p:sp>
      <p:sp>
        <p:nvSpPr>
          <p:cNvPr id="30729" name="TextBox 21"/>
          <p:cNvSpPr txBox="1">
            <a:spLocks noChangeArrowheads="1"/>
          </p:cNvSpPr>
          <p:nvPr/>
        </p:nvSpPr>
        <p:spPr bwMode="auto">
          <a:xfrm>
            <a:off x="1509102" y="3322453"/>
            <a:ext cx="492443" cy="2000264"/>
          </a:xfrm>
          <a:prstGeom prst="rect">
            <a:avLst/>
          </a:prstGeom>
          <a:solidFill>
            <a:srgbClr val="FF0000"/>
          </a:solidFill>
          <a:ln w="9525">
            <a:noFill/>
            <a:miter lim="800000"/>
            <a:headEnd/>
            <a:tailEnd/>
          </a:ln>
        </p:spPr>
        <p:txBody>
          <a:bodyPr vert="vert270">
            <a:spAutoFit/>
          </a:bodyPr>
          <a:lstStyle/>
          <a:p>
            <a:pPr algn="ctr" fontAlgn="auto">
              <a:spcBef>
                <a:spcPts val="0"/>
              </a:spcBef>
              <a:spcAft>
                <a:spcPts val="0"/>
              </a:spcAft>
              <a:defRPr/>
            </a:pPr>
            <a:r>
              <a:rPr lang="en-US" sz="2000" b="1">
                <a:solidFill>
                  <a:schemeClr val="bg1"/>
                </a:solidFill>
              </a:rPr>
              <a:t>Performance</a:t>
            </a:r>
          </a:p>
        </p:txBody>
      </p:sp>
      <p:cxnSp>
        <p:nvCxnSpPr>
          <p:cNvPr id="16" name="Straight Arrow Connector 15"/>
          <p:cNvCxnSpPr/>
          <p:nvPr/>
        </p:nvCxnSpPr>
        <p:spPr>
          <a:xfrm rot="5400000" flipH="1" flipV="1">
            <a:off x="336214" y="4153515"/>
            <a:ext cx="3644900" cy="1587"/>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2149932" y="5965646"/>
            <a:ext cx="6706685" cy="24804"/>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Slide Number Placeholder 19"/>
          <p:cNvSpPr>
            <a:spLocks noGrp="1"/>
          </p:cNvSpPr>
          <p:nvPr>
            <p:ph type="sldNum" sz="quarter" idx="12"/>
          </p:nvPr>
        </p:nvSpPr>
        <p:spPr>
          <a:xfrm>
            <a:off x="6934200" y="6492875"/>
            <a:ext cx="2133600" cy="365125"/>
          </a:xfrm>
        </p:spPr>
        <p:txBody>
          <a:bodyPr/>
          <a:lstStyle/>
          <a:p>
            <a:pPr>
              <a:defRPr/>
            </a:pPr>
            <a:fld id="{45B70030-C5ED-4C20-AA4F-60533FC034F7}" type="slidenum">
              <a:rPr lang="en-US" smtClean="0"/>
              <a:pPr>
                <a:defRPr/>
              </a:pPr>
              <a:t>41</a:t>
            </a:fld>
            <a:endParaRPr lang="en-US"/>
          </a:p>
        </p:txBody>
      </p:sp>
      <p:sp>
        <p:nvSpPr>
          <p:cNvPr id="27" name="Footer Placeholder 2">
            <a:extLst>
              <a:ext uri="{FF2B5EF4-FFF2-40B4-BE49-F238E27FC236}">
                <a16:creationId xmlns:a16="http://schemas.microsoft.com/office/drawing/2014/main" id="{AAE74289-E218-3B45-B3E9-138B81D2F2BC}"/>
              </a:ext>
            </a:extLst>
          </p:cNvPr>
          <p:cNvSpPr txBox="1">
            <a:spLocks/>
          </p:cNvSpPr>
          <p:nvPr/>
        </p:nvSpPr>
        <p:spPr>
          <a:xfrm>
            <a:off x="3028950" y="6494577"/>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©PE STUDIES RESOURCES</a:t>
            </a:r>
          </a:p>
        </p:txBody>
      </p:sp>
      <p:pic>
        <p:nvPicPr>
          <p:cNvPr id="23" name="Picture 2">
            <a:hlinkClick r:id="" action="ppaction://hlinkshowjump?jump=firstslide"/>
            <a:extLst>
              <a:ext uri="{FF2B5EF4-FFF2-40B4-BE49-F238E27FC236}">
                <a16:creationId xmlns:a16="http://schemas.microsoft.com/office/drawing/2014/main" id="{30752BE3-E817-644A-985C-7A0D4E180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3" y="635328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hlinkClick r:id="rId4" action="ppaction://hlinksldjump"/>
            <a:extLst>
              <a:ext uri="{FF2B5EF4-FFF2-40B4-BE49-F238E27FC236}">
                <a16:creationId xmlns:a16="http://schemas.microsoft.com/office/drawing/2014/main" id="{D8E4FDC7-5578-2C43-B597-915A67EC759A}"/>
              </a:ext>
            </a:extLst>
          </p:cNvPr>
          <p:cNvSpPr txBox="1"/>
          <p:nvPr/>
        </p:nvSpPr>
        <p:spPr>
          <a:xfrm>
            <a:off x="-142171" y="6705053"/>
            <a:ext cx="838200" cy="215444"/>
          </a:xfrm>
          <a:prstGeom prst="rect">
            <a:avLst/>
          </a:prstGeom>
          <a:noFill/>
        </p:spPr>
        <p:txBody>
          <a:bodyPr wrap="square" rtlCol="0">
            <a:spAutoFit/>
          </a:bodyPr>
          <a:lstStyle/>
          <a:p>
            <a:pPr algn="ctr"/>
            <a:r>
              <a:rPr lang="en-AU" sz="800"/>
              <a:t>Home</a:t>
            </a:r>
            <a:endParaRPr lang="en-US" sz="800"/>
          </a:p>
        </p:txBody>
      </p:sp>
      <p:sp>
        <p:nvSpPr>
          <p:cNvPr id="28" name="Title 1">
            <a:extLst>
              <a:ext uri="{FF2B5EF4-FFF2-40B4-BE49-F238E27FC236}">
                <a16:creationId xmlns:a16="http://schemas.microsoft.com/office/drawing/2014/main" id="{B5A77144-5CC9-3849-BF60-820B69861E85}"/>
              </a:ext>
            </a:extLst>
          </p:cNvPr>
          <p:cNvSpPr txBox="1">
            <a:spLocks/>
          </p:cNvSpPr>
          <p:nvPr/>
        </p:nvSpPr>
        <p:spPr>
          <a:xfrm>
            <a:off x="0" y="0"/>
            <a:ext cx="9144000" cy="457955"/>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400" b="1"/>
              <a:t>MENTAL SKILLS </a:t>
            </a:r>
            <a:r>
              <a:rPr lang="en-US" sz="2400" b="1">
                <a:solidFill>
                  <a:schemeClr val="bg1"/>
                </a:solidFill>
              </a:rPr>
              <a:t>–</a:t>
            </a:r>
            <a:r>
              <a:rPr lang="en-GB" sz="2400" b="1"/>
              <a:t> AROUSAL</a:t>
            </a:r>
            <a:endParaRPr lang="en-GB" sz="2400" b="1" dirty="0"/>
          </a:p>
        </p:txBody>
      </p:sp>
      <p:sp>
        <p:nvSpPr>
          <p:cNvPr id="29" name="TextBox 17">
            <a:extLst>
              <a:ext uri="{FF2B5EF4-FFF2-40B4-BE49-F238E27FC236}">
                <a16:creationId xmlns:a16="http://schemas.microsoft.com/office/drawing/2014/main" id="{4BBE914B-844C-9F48-A93B-502EED41AA20}"/>
              </a:ext>
            </a:extLst>
          </p:cNvPr>
          <p:cNvSpPr txBox="1">
            <a:spLocks noChangeArrowheads="1"/>
          </p:cNvSpPr>
          <p:nvPr/>
        </p:nvSpPr>
        <p:spPr bwMode="auto">
          <a:xfrm rot="20461556">
            <a:off x="53749" y="998893"/>
            <a:ext cx="2879965"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activity type</a:t>
            </a:r>
          </a:p>
        </p:txBody>
      </p:sp>
      <p:sp>
        <p:nvSpPr>
          <p:cNvPr id="2" name="Freeform 1">
            <a:extLst>
              <a:ext uri="{FF2B5EF4-FFF2-40B4-BE49-F238E27FC236}">
                <a16:creationId xmlns:a16="http://schemas.microsoft.com/office/drawing/2014/main" id="{15C4E7AF-2D37-6841-984F-8B51B731C1C0}"/>
              </a:ext>
            </a:extLst>
          </p:cNvPr>
          <p:cNvSpPr/>
          <p:nvPr/>
        </p:nvSpPr>
        <p:spPr>
          <a:xfrm>
            <a:off x="2315783" y="2543660"/>
            <a:ext cx="2203918" cy="3265534"/>
          </a:xfrm>
          <a:custGeom>
            <a:avLst/>
            <a:gdLst>
              <a:gd name="connsiteX0" fmla="*/ 0 w 2203268"/>
              <a:gd name="connsiteY0" fmla="*/ 3230888 h 3257014"/>
              <a:gd name="connsiteX1" fmla="*/ 1010194 w 2203268"/>
              <a:gd name="connsiteY1" fmla="*/ 8 h 3257014"/>
              <a:gd name="connsiteX2" fmla="*/ 2203268 w 2203268"/>
              <a:gd name="connsiteY2" fmla="*/ 3257014 h 3257014"/>
            </a:gdLst>
            <a:ahLst/>
            <a:cxnLst>
              <a:cxn ang="0">
                <a:pos x="connsiteX0" y="connsiteY0"/>
              </a:cxn>
              <a:cxn ang="0">
                <a:pos x="connsiteX1" y="connsiteY1"/>
              </a:cxn>
              <a:cxn ang="0">
                <a:pos x="connsiteX2" y="connsiteY2"/>
              </a:cxn>
            </a:cxnLst>
            <a:rect l="l" t="t" r="r" b="b"/>
            <a:pathLst>
              <a:path w="2203268" h="3257014">
                <a:moveTo>
                  <a:pt x="0" y="3230888"/>
                </a:moveTo>
                <a:cubicBezTo>
                  <a:pt x="321491" y="1613271"/>
                  <a:pt x="642983" y="-4346"/>
                  <a:pt x="1010194" y="8"/>
                </a:cubicBezTo>
                <a:cubicBezTo>
                  <a:pt x="1377405" y="4362"/>
                  <a:pt x="1790336" y="1630688"/>
                  <a:pt x="2203268" y="3257014"/>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293365A8-D5CE-8A4E-930D-25A4A5BBB67D}"/>
              </a:ext>
            </a:extLst>
          </p:cNvPr>
          <p:cNvSpPr/>
          <p:nvPr/>
        </p:nvSpPr>
        <p:spPr>
          <a:xfrm>
            <a:off x="3670912" y="2564297"/>
            <a:ext cx="2203268" cy="3257014"/>
          </a:xfrm>
          <a:custGeom>
            <a:avLst/>
            <a:gdLst>
              <a:gd name="connsiteX0" fmla="*/ 0 w 2203268"/>
              <a:gd name="connsiteY0" fmla="*/ 3230888 h 3257014"/>
              <a:gd name="connsiteX1" fmla="*/ 1010194 w 2203268"/>
              <a:gd name="connsiteY1" fmla="*/ 8 h 3257014"/>
              <a:gd name="connsiteX2" fmla="*/ 2203268 w 2203268"/>
              <a:gd name="connsiteY2" fmla="*/ 3257014 h 3257014"/>
            </a:gdLst>
            <a:ahLst/>
            <a:cxnLst>
              <a:cxn ang="0">
                <a:pos x="connsiteX0" y="connsiteY0"/>
              </a:cxn>
              <a:cxn ang="0">
                <a:pos x="connsiteX1" y="connsiteY1"/>
              </a:cxn>
              <a:cxn ang="0">
                <a:pos x="connsiteX2" y="connsiteY2"/>
              </a:cxn>
            </a:cxnLst>
            <a:rect l="l" t="t" r="r" b="b"/>
            <a:pathLst>
              <a:path w="2203268" h="3257014">
                <a:moveTo>
                  <a:pt x="0" y="3230888"/>
                </a:moveTo>
                <a:cubicBezTo>
                  <a:pt x="321491" y="1613271"/>
                  <a:pt x="642983" y="-4346"/>
                  <a:pt x="1010194" y="8"/>
                </a:cubicBezTo>
                <a:cubicBezTo>
                  <a:pt x="1377405" y="4362"/>
                  <a:pt x="1790336" y="1630688"/>
                  <a:pt x="2203268" y="3257014"/>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CE60A820-EE9C-9041-9ECD-81447CC920B3}"/>
              </a:ext>
            </a:extLst>
          </p:cNvPr>
          <p:cNvSpPr/>
          <p:nvPr/>
        </p:nvSpPr>
        <p:spPr>
          <a:xfrm>
            <a:off x="5013416" y="2525801"/>
            <a:ext cx="2203268" cy="3257014"/>
          </a:xfrm>
          <a:custGeom>
            <a:avLst/>
            <a:gdLst>
              <a:gd name="connsiteX0" fmla="*/ 0 w 2203268"/>
              <a:gd name="connsiteY0" fmla="*/ 3230888 h 3257014"/>
              <a:gd name="connsiteX1" fmla="*/ 1010194 w 2203268"/>
              <a:gd name="connsiteY1" fmla="*/ 8 h 3257014"/>
              <a:gd name="connsiteX2" fmla="*/ 2203268 w 2203268"/>
              <a:gd name="connsiteY2" fmla="*/ 3257014 h 3257014"/>
            </a:gdLst>
            <a:ahLst/>
            <a:cxnLst>
              <a:cxn ang="0">
                <a:pos x="connsiteX0" y="connsiteY0"/>
              </a:cxn>
              <a:cxn ang="0">
                <a:pos x="connsiteX1" y="connsiteY1"/>
              </a:cxn>
              <a:cxn ang="0">
                <a:pos x="connsiteX2" y="connsiteY2"/>
              </a:cxn>
            </a:cxnLst>
            <a:rect l="l" t="t" r="r" b="b"/>
            <a:pathLst>
              <a:path w="2203268" h="3257014">
                <a:moveTo>
                  <a:pt x="0" y="3230888"/>
                </a:moveTo>
                <a:cubicBezTo>
                  <a:pt x="321491" y="1613271"/>
                  <a:pt x="642983" y="-4346"/>
                  <a:pt x="1010194" y="8"/>
                </a:cubicBezTo>
                <a:cubicBezTo>
                  <a:pt x="1377405" y="4362"/>
                  <a:pt x="1790336" y="1630688"/>
                  <a:pt x="2203268" y="3257014"/>
                </a:cubicBezTo>
              </a:path>
            </a:pathLst>
          </a:cu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D3C9FEF2-C749-2642-8904-C78DEAAF98FD}"/>
              </a:ext>
            </a:extLst>
          </p:cNvPr>
          <p:cNvSpPr/>
          <p:nvPr/>
        </p:nvSpPr>
        <p:spPr>
          <a:xfrm>
            <a:off x="6367895" y="2552180"/>
            <a:ext cx="2203268" cy="3257014"/>
          </a:xfrm>
          <a:custGeom>
            <a:avLst/>
            <a:gdLst>
              <a:gd name="connsiteX0" fmla="*/ 0 w 2203268"/>
              <a:gd name="connsiteY0" fmla="*/ 3230888 h 3257014"/>
              <a:gd name="connsiteX1" fmla="*/ 1010194 w 2203268"/>
              <a:gd name="connsiteY1" fmla="*/ 8 h 3257014"/>
              <a:gd name="connsiteX2" fmla="*/ 2203268 w 2203268"/>
              <a:gd name="connsiteY2" fmla="*/ 3257014 h 3257014"/>
            </a:gdLst>
            <a:ahLst/>
            <a:cxnLst>
              <a:cxn ang="0">
                <a:pos x="connsiteX0" y="connsiteY0"/>
              </a:cxn>
              <a:cxn ang="0">
                <a:pos x="connsiteX1" y="connsiteY1"/>
              </a:cxn>
              <a:cxn ang="0">
                <a:pos x="connsiteX2" y="connsiteY2"/>
              </a:cxn>
            </a:cxnLst>
            <a:rect l="l" t="t" r="r" b="b"/>
            <a:pathLst>
              <a:path w="2203268" h="3257014">
                <a:moveTo>
                  <a:pt x="0" y="3230888"/>
                </a:moveTo>
                <a:cubicBezTo>
                  <a:pt x="321491" y="1613271"/>
                  <a:pt x="642983" y="-4346"/>
                  <a:pt x="1010194" y="8"/>
                </a:cubicBezTo>
                <a:cubicBezTo>
                  <a:pt x="1377405" y="4362"/>
                  <a:pt x="1790336" y="1630688"/>
                  <a:pt x="2203268" y="325701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7">
            <a:extLst>
              <a:ext uri="{FF2B5EF4-FFF2-40B4-BE49-F238E27FC236}">
                <a16:creationId xmlns:a16="http://schemas.microsoft.com/office/drawing/2014/main" id="{C8FBC3A9-7E09-2B44-AB58-967CBAC43109}"/>
              </a:ext>
            </a:extLst>
          </p:cNvPr>
          <p:cNvSpPr txBox="1">
            <a:spLocks noChangeArrowheads="1"/>
          </p:cNvSpPr>
          <p:nvPr/>
        </p:nvSpPr>
        <p:spPr bwMode="auto">
          <a:xfrm>
            <a:off x="2811300" y="1956793"/>
            <a:ext cx="1051542" cy="523220"/>
          </a:xfrm>
          <a:prstGeom prst="rect">
            <a:avLst/>
          </a:prstGeom>
          <a:solidFill>
            <a:srgbClr val="7030A0"/>
          </a:solidFill>
          <a:ln w="9525">
            <a:solidFill>
              <a:schemeClr val="tx1"/>
            </a:solidFill>
            <a:miter lim="800000"/>
            <a:headEnd/>
            <a:tailEnd/>
          </a:ln>
        </p:spPr>
        <p:txBody>
          <a:bodyPr wrap="square">
            <a:spAutoFit/>
          </a:bodyPr>
          <a:lstStyle/>
          <a:p>
            <a:pPr algn="ctr" fontAlgn="auto">
              <a:spcBef>
                <a:spcPts val="0"/>
              </a:spcBef>
              <a:spcAft>
                <a:spcPts val="0"/>
              </a:spcAft>
              <a:defRPr/>
            </a:pPr>
            <a:r>
              <a:rPr lang="en-US" sz="1400" dirty="0">
                <a:solidFill>
                  <a:schemeClr val="bg1"/>
                </a:solidFill>
                <a:cs typeface="Arial" charset="0"/>
              </a:rPr>
              <a:t>Putting in golf</a:t>
            </a:r>
          </a:p>
        </p:txBody>
      </p:sp>
      <p:sp>
        <p:nvSpPr>
          <p:cNvPr id="33" name="TextBox 17">
            <a:extLst>
              <a:ext uri="{FF2B5EF4-FFF2-40B4-BE49-F238E27FC236}">
                <a16:creationId xmlns:a16="http://schemas.microsoft.com/office/drawing/2014/main" id="{CAFA912E-0CFF-B346-8B4D-AAA2DBF99829}"/>
              </a:ext>
            </a:extLst>
          </p:cNvPr>
          <p:cNvSpPr txBox="1">
            <a:spLocks noChangeArrowheads="1"/>
          </p:cNvSpPr>
          <p:nvPr/>
        </p:nvSpPr>
        <p:spPr bwMode="auto">
          <a:xfrm>
            <a:off x="4162466" y="1952530"/>
            <a:ext cx="1051542" cy="523220"/>
          </a:xfrm>
          <a:prstGeom prst="rect">
            <a:avLst/>
          </a:prstGeom>
          <a:solidFill>
            <a:schemeClr val="accent6">
              <a:lumMod val="75000"/>
            </a:schemeClr>
          </a:solidFill>
          <a:ln w="9525">
            <a:solidFill>
              <a:schemeClr val="tx1"/>
            </a:solidFill>
            <a:miter lim="800000"/>
            <a:headEnd/>
            <a:tailEnd/>
          </a:ln>
        </p:spPr>
        <p:txBody>
          <a:bodyPr wrap="square">
            <a:spAutoFit/>
          </a:bodyPr>
          <a:lstStyle/>
          <a:p>
            <a:pPr algn="ctr" fontAlgn="auto">
              <a:spcBef>
                <a:spcPts val="0"/>
              </a:spcBef>
              <a:spcAft>
                <a:spcPts val="0"/>
              </a:spcAft>
              <a:defRPr/>
            </a:pPr>
            <a:r>
              <a:rPr lang="en-US" sz="1400" dirty="0">
                <a:solidFill>
                  <a:schemeClr val="bg1"/>
                </a:solidFill>
                <a:cs typeface="Arial" charset="0"/>
              </a:rPr>
              <a:t>Volleyball serve</a:t>
            </a:r>
          </a:p>
        </p:txBody>
      </p:sp>
      <p:sp>
        <p:nvSpPr>
          <p:cNvPr id="34" name="TextBox 17">
            <a:extLst>
              <a:ext uri="{FF2B5EF4-FFF2-40B4-BE49-F238E27FC236}">
                <a16:creationId xmlns:a16="http://schemas.microsoft.com/office/drawing/2014/main" id="{1CCE1EE9-62FE-0E4B-8530-42BA6A142192}"/>
              </a:ext>
            </a:extLst>
          </p:cNvPr>
          <p:cNvSpPr txBox="1">
            <a:spLocks noChangeArrowheads="1"/>
          </p:cNvSpPr>
          <p:nvPr/>
        </p:nvSpPr>
        <p:spPr bwMode="auto">
          <a:xfrm>
            <a:off x="5513632" y="1947041"/>
            <a:ext cx="1051542" cy="523220"/>
          </a:xfrm>
          <a:prstGeom prst="rect">
            <a:avLst/>
          </a:prstGeom>
          <a:solidFill>
            <a:srgbClr val="FFFF00"/>
          </a:solidFill>
          <a:ln w="9525">
            <a:solidFill>
              <a:schemeClr val="tx1"/>
            </a:solidFill>
            <a:miter lim="800000"/>
            <a:headEnd/>
            <a:tailEnd/>
          </a:ln>
        </p:spPr>
        <p:txBody>
          <a:bodyPr wrap="square">
            <a:spAutoFit/>
          </a:bodyPr>
          <a:lstStyle/>
          <a:p>
            <a:pPr algn="ctr" fontAlgn="auto">
              <a:spcBef>
                <a:spcPts val="0"/>
              </a:spcBef>
              <a:spcAft>
                <a:spcPts val="0"/>
              </a:spcAft>
              <a:defRPr/>
            </a:pPr>
            <a:r>
              <a:rPr lang="en-US" sz="1400" dirty="0">
                <a:cs typeface="Arial" charset="0"/>
              </a:rPr>
              <a:t>Rugby tackle</a:t>
            </a:r>
          </a:p>
        </p:txBody>
      </p:sp>
      <p:sp>
        <p:nvSpPr>
          <p:cNvPr id="35" name="TextBox 17">
            <a:extLst>
              <a:ext uri="{FF2B5EF4-FFF2-40B4-BE49-F238E27FC236}">
                <a16:creationId xmlns:a16="http://schemas.microsoft.com/office/drawing/2014/main" id="{F6EB24FE-CC8F-0048-B2B4-04867E620ECE}"/>
              </a:ext>
            </a:extLst>
          </p:cNvPr>
          <p:cNvSpPr txBox="1">
            <a:spLocks noChangeArrowheads="1"/>
          </p:cNvSpPr>
          <p:nvPr/>
        </p:nvSpPr>
        <p:spPr bwMode="auto">
          <a:xfrm>
            <a:off x="6861036" y="1956793"/>
            <a:ext cx="1051542" cy="523220"/>
          </a:xfrm>
          <a:prstGeom prst="rect">
            <a:avLst/>
          </a:prstGeom>
          <a:solidFill>
            <a:schemeClr val="accent2"/>
          </a:solidFill>
          <a:ln w="9525">
            <a:solidFill>
              <a:schemeClr val="tx1"/>
            </a:solidFill>
            <a:miter lim="800000"/>
            <a:headEnd/>
            <a:tailEnd/>
          </a:ln>
        </p:spPr>
        <p:txBody>
          <a:bodyPr wrap="square">
            <a:spAutoFit/>
          </a:bodyPr>
          <a:lstStyle/>
          <a:p>
            <a:pPr algn="ctr" fontAlgn="auto">
              <a:spcBef>
                <a:spcPts val="0"/>
              </a:spcBef>
              <a:spcAft>
                <a:spcPts val="0"/>
              </a:spcAft>
              <a:defRPr/>
            </a:pPr>
            <a:r>
              <a:rPr lang="en-US" sz="1400" dirty="0">
                <a:solidFill>
                  <a:schemeClr val="bg1"/>
                </a:solidFill>
                <a:cs typeface="Arial" charset="0"/>
              </a:rPr>
              <a:t>Bench press</a:t>
            </a:r>
          </a:p>
        </p:txBody>
      </p:sp>
    </p:spTree>
    <p:extLst>
      <p:ext uri="{BB962C8B-B14F-4D97-AF65-F5344CB8AC3E}">
        <p14:creationId xmlns:p14="http://schemas.microsoft.com/office/powerpoint/2010/main" val="244076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par>
                                <p:cTn id="12" presetID="1" presetClass="entr" presetSubtype="0" fill="hold" grpId="0" nodeType="withEffect">
                                  <p:stCondLst>
                                    <p:cond delay="1000"/>
                                  </p:stCondLst>
                                  <p:childTnLst>
                                    <p:set>
                                      <p:cBhvr>
                                        <p:cTn id="13" dur="1" fill="hold">
                                          <p:stCondLst>
                                            <p:cond delay="0"/>
                                          </p:stCondLst>
                                        </p:cTn>
                                        <p:tgtEl>
                                          <p:spTgt spid="3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1000"/>
                                        <p:tgtEl>
                                          <p:spTgt spid="24"/>
                                        </p:tgtEl>
                                      </p:cBhvr>
                                    </p:animEffect>
                                  </p:childTnLst>
                                </p:cTn>
                              </p:par>
                              <p:par>
                                <p:cTn id="19" presetID="1" presetClass="entr" presetSubtype="0" fill="hold" grpId="0" nodeType="withEffect">
                                  <p:stCondLst>
                                    <p:cond delay="100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1000"/>
                                        <p:tgtEl>
                                          <p:spTgt spid="30"/>
                                        </p:tgtEl>
                                      </p:cBhvr>
                                    </p:animEffect>
                                  </p:childTnLst>
                                </p:cTn>
                              </p:par>
                              <p:par>
                                <p:cTn id="26" presetID="1" presetClass="entr" presetSubtype="0" fill="hold" grpId="0" nodeType="withEffect">
                                  <p:stCondLst>
                                    <p:cond delay="1000"/>
                                  </p:stCondLst>
                                  <p:childTnLst>
                                    <p:set>
                                      <p:cBhvr>
                                        <p:cTn id="27" dur="1" fill="hold">
                                          <p:stCondLst>
                                            <p:cond delay="0"/>
                                          </p:stCondLst>
                                        </p:cTn>
                                        <p:tgtEl>
                                          <p:spTgt spid="3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0"/>
                                        <p:tgtEl>
                                          <p:spTgt spid="31"/>
                                        </p:tgtEl>
                                      </p:cBhvr>
                                    </p:animEffect>
                                  </p:childTnLst>
                                </p:cTn>
                              </p:par>
                              <p:par>
                                <p:cTn id="33" presetID="1" presetClass="entr" presetSubtype="0" fill="hold" grpId="0" nodeType="withEffect">
                                  <p:stCondLst>
                                    <p:cond delay="100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P spid="24" grpId="0" animBg="1"/>
      <p:bldP spid="30" grpId="0" animBg="1"/>
      <p:bldP spid="31" grpId="0" animBg="1"/>
      <p:bldP spid="32" grpId="0" animBg="1"/>
      <p:bldP spid="33" grpId="0" animBg="1"/>
      <p:bldP spid="34" grpId="0" animBg="1"/>
      <p:bldP spid="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81D632-87DB-F745-94A3-53091379B3D4}"/>
              </a:ext>
            </a:extLst>
          </p:cNvPr>
          <p:cNvSpPr>
            <a:spLocks noGrp="1"/>
          </p:cNvSpPr>
          <p:nvPr>
            <p:ph type="ftr" sz="quarter" idx="11"/>
          </p:nvPr>
        </p:nvSpPr>
        <p:spPr/>
        <p:txBody>
          <a:bodyPr/>
          <a:lstStyle/>
          <a:p>
            <a:r>
              <a:rPr lang="en-US"/>
              <a:t>©PE STUDIES RESOURCES</a:t>
            </a:r>
          </a:p>
        </p:txBody>
      </p:sp>
      <p:sp>
        <p:nvSpPr>
          <p:cNvPr id="3" name="Slide Number Placeholder 2">
            <a:extLst>
              <a:ext uri="{FF2B5EF4-FFF2-40B4-BE49-F238E27FC236}">
                <a16:creationId xmlns:a16="http://schemas.microsoft.com/office/drawing/2014/main" id="{0FB89194-A8A0-4042-A79F-B1C2402531BB}"/>
              </a:ext>
            </a:extLst>
          </p:cNvPr>
          <p:cNvSpPr>
            <a:spLocks noGrp="1"/>
          </p:cNvSpPr>
          <p:nvPr>
            <p:ph type="sldNum" sz="quarter" idx="12"/>
          </p:nvPr>
        </p:nvSpPr>
        <p:spPr/>
        <p:txBody>
          <a:bodyPr/>
          <a:lstStyle/>
          <a:p>
            <a:fld id="{77EF1805-3056-A44D-8D1C-083340B68C15}" type="slidenum">
              <a:rPr lang="en-US" smtClean="0"/>
              <a:t>42</a:t>
            </a:fld>
            <a:endParaRPr lang="en-US"/>
          </a:p>
        </p:txBody>
      </p:sp>
      <p:pic>
        <p:nvPicPr>
          <p:cNvPr id="9" name="Picture 2">
            <a:hlinkClick r:id="" action="ppaction://hlinkshowjump?jump=firstslide"/>
            <a:extLst>
              <a:ext uri="{FF2B5EF4-FFF2-40B4-BE49-F238E27FC236}">
                <a16:creationId xmlns:a16="http://schemas.microsoft.com/office/drawing/2014/main" id="{0B6809F9-C181-7248-A5C7-EF9551E05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3" action="ppaction://hlinksldjump"/>
            <a:extLst>
              <a:ext uri="{FF2B5EF4-FFF2-40B4-BE49-F238E27FC236}">
                <a16:creationId xmlns:a16="http://schemas.microsoft.com/office/drawing/2014/main" id="{1037EF5A-A02D-F546-A2BF-79A8DFB245AF}"/>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Rectangle 11">
            <a:extLst>
              <a:ext uri="{FF2B5EF4-FFF2-40B4-BE49-F238E27FC236}">
                <a16:creationId xmlns:a16="http://schemas.microsoft.com/office/drawing/2014/main" id="{72251910-9F4A-824F-B9D8-D7894A834C6F}"/>
              </a:ext>
            </a:extLst>
          </p:cNvPr>
          <p:cNvSpPr/>
          <p:nvPr/>
        </p:nvSpPr>
        <p:spPr>
          <a:xfrm>
            <a:off x="139013" y="813433"/>
            <a:ext cx="8697432" cy="1477328"/>
          </a:xfrm>
          <a:prstGeom prst="rect">
            <a:avLst/>
          </a:prstGeom>
          <a:solidFill>
            <a:schemeClr val="bg1"/>
          </a:solidFill>
          <a:ln>
            <a:solidFill>
              <a:srgbClr val="0070C0"/>
            </a:solidFill>
          </a:ln>
        </p:spPr>
        <p:txBody>
          <a:bodyPr wrap="square" anchor="t">
            <a:spAutoFit/>
          </a:bodyPr>
          <a:lstStyle/>
          <a:p>
            <a:pPr marL="285750" lvl="0" indent="-285750">
              <a:buFont typeface="Arial" panose="020B0604020202020204" pitchFamily="34" charset="0"/>
              <a:buChar char="•"/>
            </a:pPr>
            <a:r>
              <a:rPr lang="en-AU" dirty="0">
                <a:highlight>
                  <a:srgbClr val="FFFF00"/>
                </a:highlight>
              </a:rPr>
              <a:t>Evaluation and reassessment of personal goals according to changing situations</a:t>
            </a:r>
          </a:p>
          <a:p>
            <a:pPr marL="742950" lvl="1" indent="-285750">
              <a:buFont typeface="Arial" panose="020B0604020202020204" pitchFamily="34" charset="0"/>
              <a:buChar char="•"/>
            </a:pPr>
            <a:r>
              <a:rPr lang="en-AU" dirty="0">
                <a:highlight>
                  <a:srgbClr val="FFFF00"/>
                </a:highlight>
              </a:rPr>
              <a:t>age</a:t>
            </a:r>
          </a:p>
          <a:p>
            <a:pPr marL="742950" lvl="1" indent="-285750">
              <a:buFont typeface="Arial" panose="020B0604020202020204" pitchFamily="34" charset="0"/>
              <a:buChar char="•"/>
            </a:pPr>
            <a:r>
              <a:rPr lang="en-AU" dirty="0">
                <a:highlight>
                  <a:srgbClr val="FFFF00"/>
                </a:highlight>
              </a:rPr>
              <a:t>skill level</a:t>
            </a:r>
          </a:p>
          <a:p>
            <a:pPr marL="742950" lvl="1" indent="-285750">
              <a:buFont typeface="Arial" panose="020B0604020202020204" pitchFamily="34" charset="0"/>
              <a:buChar char="•"/>
            </a:pPr>
            <a:r>
              <a:rPr lang="en-AU" dirty="0">
                <a:highlight>
                  <a:srgbClr val="FFFF00"/>
                </a:highlight>
              </a:rPr>
              <a:t>type of activity </a:t>
            </a:r>
          </a:p>
          <a:p>
            <a:pPr marL="742950" lvl="1" indent="-285750">
              <a:buFont typeface="Arial" panose="020B0604020202020204" pitchFamily="34" charset="0"/>
              <a:buChar char="•"/>
            </a:pPr>
            <a:endParaRPr lang="en-AU" dirty="0"/>
          </a:p>
        </p:txBody>
      </p:sp>
      <p:sp>
        <p:nvSpPr>
          <p:cNvPr id="13" name="TextBox 12">
            <a:extLst>
              <a:ext uri="{FF2B5EF4-FFF2-40B4-BE49-F238E27FC236}">
                <a16:creationId xmlns:a16="http://schemas.microsoft.com/office/drawing/2014/main" id="{5868873F-D165-434B-BA02-3E202C0B7A88}"/>
              </a:ext>
            </a:extLst>
          </p:cNvPr>
          <p:cNvSpPr txBox="1"/>
          <p:nvPr/>
        </p:nvSpPr>
        <p:spPr>
          <a:xfrm>
            <a:off x="4351176" y="2075317"/>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11" name="TextBox 10">
            <a:extLst>
              <a:ext uri="{FF2B5EF4-FFF2-40B4-BE49-F238E27FC236}">
                <a16:creationId xmlns:a16="http://schemas.microsoft.com/office/drawing/2014/main" id="{A52CA285-E704-4640-8E9E-2ECCCA37F2EA}"/>
              </a:ext>
            </a:extLst>
          </p:cNvPr>
          <p:cNvSpPr txBox="1"/>
          <p:nvPr/>
        </p:nvSpPr>
        <p:spPr>
          <a:xfrm>
            <a:off x="0" y="0"/>
            <a:ext cx="9144000" cy="461665"/>
          </a:xfrm>
          <a:prstGeom prst="rect">
            <a:avLst/>
          </a:prstGeom>
          <a:solidFill>
            <a:srgbClr val="76F112"/>
          </a:solidFill>
          <a:ln>
            <a:solidFill>
              <a:schemeClr val="bg1"/>
            </a:solidFill>
          </a:ln>
        </p:spPr>
        <p:txBody>
          <a:bodyPr wrap="square" rtlCol="0">
            <a:spAutoFit/>
          </a:bodyPr>
          <a:lstStyle/>
          <a:p>
            <a:pPr algn="ctr"/>
            <a:r>
              <a:rPr lang="en-US" sz="2400" b="1" dirty="0"/>
              <a:t>GOAL SETTING</a:t>
            </a:r>
          </a:p>
        </p:txBody>
      </p:sp>
    </p:spTree>
    <p:extLst>
      <p:ext uri="{BB962C8B-B14F-4D97-AF65-F5344CB8AC3E}">
        <p14:creationId xmlns:p14="http://schemas.microsoft.com/office/powerpoint/2010/main" val="401853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10" name="Content Placeholder 3">
            <a:extLst>
              <a:ext uri="{FF2B5EF4-FFF2-40B4-BE49-F238E27FC236}">
                <a16:creationId xmlns:a16="http://schemas.microsoft.com/office/drawing/2014/main" id="{F93E19D4-C5A4-4175-82B5-72B0BEF4B2AC}"/>
              </a:ext>
            </a:extLst>
          </p:cNvPr>
          <p:cNvSpPr txBox="1">
            <a:spLocks/>
          </p:cNvSpPr>
          <p:nvPr/>
        </p:nvSpPr>
        <p:spPr>
          <a:xfrm>
            <a:off x="284128" y="2042532"/>
            <a:ext cx="8689681" cy="3981078"/>
          </a:xfrm>
          <a:prstGeom prst="rect">
            <a:avLst/>
          </a:prstGeom>
          <a:ln>
            <a:solidFill>
              <a:srgbClr val="76F112"/>
            </a:solidFill>
          </a:ln>
        </p:spPr>
        <p:style>
          <a:lnRef idx="2">
            <a:schemeClr val="accent2"/>
          </a:lnRef>
          <a:fillRef idx="1">
            <a:schemeClr val="lt1"/>
          </a:fillRef>
          <a:effectRef idx="0">
            <a:schemeClr val="accent2"/>
          </a:effectRef>
          <a:fontRef idx="minor">
            <a:schemeClr val="dk1"/>
          </a:fontRef>
        </p:style>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spcBef>
                <a:spcPts val="0"/>
              </a:spcBef>
            </a:pPr>
            <a:r>
              <a:rPr lang="en-US" sz="1800" dirty="0"/>
              <a:t>Goal setting occurs when athletes set down clear targets, </a:t>
            </a:r>
          </a:p>
          <a:p>
            <a:pPr marL="0" indent="0">
              <a:spcBef>
                <a:spcPts val="0"/>
              </a:spcBef>
              <a:buNone/>
            </a:pPr>
            <a:r>
              <a:rPr lang="en-US" sz="1800" dirty="0"/>
              <a:t>       priorities and expectations</a:t>
            </a:r>
          </a:p>
          <a:p>
            <a:pPr>
              <a:spcBef>
                <a:spcPts val="0"/>
              </a:spcBef>
            </a:pPr>
            <a:r>
              <a:rPr lang="en-US" sz="1800" dirty="0"/>
              <a:t>Athletes are more committed when they have a goal and </a:t>
            </a:r>
          </a:p>
          <a:p>
            <a:pPr marL="0" indent="0">
              <a:spcBef>
                <a:spcPts val="0"/>
              </a:spcBef>
              <a:buNone/>
            </a:pPr>
            <a:r>
              <a:rPr lang="en-US" sz="1800" dirty="0"/>
              <a:t>       must be set for both training and competitions</a:t>
            </a:r>
            <a:endParaRPr lang="en-US" sz="1000" dirty="0"/>
          </a:p>
          <a:p>
            <a:pPr>
              <a:spcBef>
                <a:spcPts val="0"/>
              </a:spcBef>
            </a:pPr>
            <a:r>
              <a:rPr lang="en-US" sz="1800" dirty="0"/>
              <a:t>Can affect many aspects of performance during training and competition, and has been shown to increase work output by up to 40 – 50%</a:t>
            </a:r>
            <a:endParaRPr lang="en-US" sz="1000" dirty="0"/>
          </a:p>
          <a:p>
            <a:pPr>
              <a:spcBef>
                <a:spcPts val="0"/>
              </a:spcBef>
            </a:pPr>
            <a:endParaRPr lang="en-US" sz="1800" dirty="0"/>
          </a:p>
          <a:p>
            <a:pPr>
              <a:spcBef>
                <a:spcPts val="0"/>
              </a:spcBef>
            </a:pPr>
            <a:r>
              <a:rPr lang="en-US" sz="1800" dirty="0"/>
              <a:t>Goal setting </a:t>
            </a:r>
            <a:r>
              <a:rPr lang="en-US" sz="1800" b="1" i="1" dirty="0"/>
              <a:t>improves</a:t>
            </a:r>
            <a:r>
              <a:rPr lang="en-US" sz="1800" i="1" dirty="0"/>
              <a:t> </a:t>
            </a:r>
            <a:r>
              <a:rPr lang="en-US" sz="1800" b="1" i="1" dirty="0"/>
              <a:t>performanc</a:t>
            </a:r>
            <a:r>
              <a:rPr lang="en-US" sz="1800" b="1" dirty="0"/>
              <a:t>e</a:t>
            </a:r>
            <a:r>
              <a:rPr lang="en-US" sz="1800" dirty="0"/>
              <a:t> by:</a:t>
            </a:r>
          </a:p>
          <a:p>
            <a:pPr lvl="1">
              <a:spcBef>
                <a:spcPts val="0"/>
              </a:spcBef>
            </a:pPr>
            <a:r>
              <a:rPr lang="en-US" sz="1800" dirty="0"/>
              <a:t>focusing attention on important elements of the skill(s)</a:t>
            </a:r>
          </a:p>
          <a:p>
            <a:pPr lvl="1">
              <a:spcBef>
                <a:spcPts val="0"/>
              </a:spcBef>
            </a:pPr>
            <a:r>
              <a:rPr lang="en-US" sz="1800" dirty="0"/>
              <a:t>activating &amp; </a:t>
            </a:r>
            <a:r>
              <a:rPr lang="en-US" sz="1800" dirty="0" err="1"/>
              <a:t>organising</a:t>
            </a:r>
            <a:r>
              <a:rPr lang="en-US" sz="1800" dirty="0"/>
              <a:t> an athlete’s efforts</a:t>
            </a:r>
          </a:p>
          <a:p>
            <a:pPr lvl="1">
              <a:spcBef>
                <a:spcPts val="0"/>
              </a:spcBef>
            </a:pPr>
            <a:r>
              <a:rPr lang="en-US" sz="1800" dirty="0"/>
              <a:t>encouraging perseverance</a:t>
            </a:r>
          </a:p>
          <a:p>
            <a:pPr lvl="1">
              <a:spcBef>
                <a:spcPts val="0"/>
              </a:spcBef>
            </a:pPr>
            <a:r>
              <a:rPr lang="en-US" sz="1800" dirty="0"/>
              <a:t>promoting the development of new learning strategies</a:t>
            </a:r>
          </a:p>
          <a:p>
            <a:pPr lvl="1">
              <a:spcBef>
                <a:spcPts val="0"/>
              </a:spcBef>
            </a:pPr>
            <a:r>
              <a:rPr lang="en-US" sz="1800" dirty="0"/>
              <a:t>refining movements &amp; set plays</a:t>
            </a:r>
          </a:p>
          <a:p>
            <a:pPr lvl="1">
              <a:spcBef>
                <a:spcPts val="0"/>
              </a:spcBef>
            </a:pPr>
            <a:r>
              <a:rPr lang="en-US" sz="1800" dirty="0"/>
              <a:t>contributing towards a positive psychological state</a:t>
            </a:r>
          </a:p>
        </p:txBody>
      </p:sp>
      <p:pic>
        <p:nvPicPr>
          <p:cNvPr id="199682" name="Picture 2" descr="Image result for goal setting Cartoon">
            <a:extLst>
              <a:ext uri="{FF2B5EF4-FFF2-40B4-BE49-F238E27FC236}">
                <a16:creationId xmlns:a16="http://schemas.microsoft.com/office/drawing/2014/main" id="{E644DDA2-26B5-4579-98C1-76255E7E621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05" t="21546" r="8108" b="15390"/>
          <a:stretch/>
        </p:blipFill>
        <p:spPr bwMode="auto">
          <a:xfrm>
            <a:off x="6614569" y="2060733"/>
            <a:ext cx="2242351" cy="10644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767E5A2-1F39-4085-926C-3AFCC69E85AF}"/>
              </a:ext>
            </a:extLst>
          </p:cNvPr>
          <p:cNvSpPr/>
          <p:nvPr/>
        </p:nvSpPr>
        <p:spPr>
          <a:xfrm>
            <a:off x="7506616" y="2940477"/>
            <a:ext cx="1353256" cy="184666"/>
          </a:xfrm>
          <a:prstGeom prst="rect">
            <a:avLst/>
          </a:prstGeom>
        </p:spPr>
        <p:txBody>
          <a:bodyPr wrap="none">
            <a:spAutoFit/>
          </a:bodyPr>
          <a:lstStyle/>
          <a:p>
            <a:r>
              <a:rPr lang="en-AU" sz="600"/>
              <a:t>https://pixabay.com/en/photos/aim/</a:t>
            </a:r>
          </a:p>
        </p:txBody>
      </p:sp>
      <p:sp>
        <p:nvSpPr>
          <p:cNvPr id="2" name="Rectangle 1">
            <a:extLst>
              <a:ext uri="{FF2B5EF4-FFF2-40B4-BE49-F238E27FC236}">
                <a16:creationId xmlns:a16="http://schemas.microsoft.com/office/drawing/2014/main" id="{09A8E3BE-1C16-CE48-A373-BBDB4B6B1A43}"/>
              </a:ext>
            </a:extLst>
          </p:cNvPr>
          <p:cNvSpPr/>
          <p:nvPr/>
        </p:nvSpPr>
        <p:spPr>
          <a:xfrm>
            <a:off x="287079" y="1058887"/>
            <a:ext cx="8686729" cy="646331"/>
          </a:xfrm>
          <a:prstGeom prst="rect">
            <a:avLst/>
          </a:prstGeom>
          <a:solidFill>
            <a:srgbClr val="7030A0"/>
          </a:solidFill>
          <a:ln w="19050">
            <a:solidFill>
              <a:schemeClr val="tx1"/>
            </a:solidFill>
          </a:ln>
        </p:spPr>
        <p:txBody>
          <a:bodyPr wrap="square">
            <a:spAutoFit/>
          </a:bodyPr>
          <a:lstStyle/>
          <a:p>
            <a:r>
              <a:rPr lang="en-US" dirty="0">
                <a:solidFill>
                  <a:schemeClr val="bg1"/>
                </a:solidFill>
              </a:rPr>
              <a:t>Goal Setting – The process of deciding on something you want to achieve, planning the steps to follow that will help reach the goal, and then working towards achieving the goal.</a:t>
            </a:r>
            <a:r>
              <a:rPr lang="en-US" b="1" dirty="0">
                <a:solidFill>
                  <a:schemeClr val="bg1"/>
                </a:solidFill>
              </a:rPr>
              <a:t> </a:t>
            </a:r>
          </a:p>
        </p:txBody>
      </p:sp>
      <p:pic>
        <p:nvPicPr>
          <p:cNvPr id="14" name="Picture 2">
            <a:hlinkClick r:id="" action="ppaction://hlinkshowjump?jump=firstslide"/>
            <a:extLst>
              <a:ext uri="{FF2B5EF4-FFF2-40B4-BE49-F238E27FC236}">
                <a16:creationId xmlns:a16="http://schemas.microsoft.com/office/drawing/2014/main" id="{50729E8F-0048-FA45-B052-77A952F90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hlinkClick r:id="rId4" action="ppaction://hlinksldjump"/>
            <a:extLst>
              <a:ext uri="{FF2B5EF4-FFF2-40B4-BE49-F238E27FC236}">
                <a16:creationId xmlns:a16="http://schemas.microsoft.com/office/drawing/2014/main" id="{5674AB99-7516-4747-89F7-F5720F04E622}"/>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39E766AC-DEE7-9748-AD51-8CAD955150B0}"/>
              </a:ext>
            </a:extLst>
          </p:cNvPr>
          <p:cNvSpPr txBox="1"/>
          <p:nvPr/>
        </p:nvSpPr>
        <p:spPr>
          <a:xfrm>
            <a:off x="0" y="0"/>
            <a:ext cx="9144000" cy="461665"/>
          </a:xfrm>
          <a:prstGeom prst="rect">
            <a:avLst/>
          </a:prstGeom>
          <a:solidFill>
            <a:srgbClr val="76F112"/>
          </a:solidFill>
          <a:ln>
            <a:solidFill>
              <a:schemeClr val="bg1"/>
            </a:solidFill>
          </a:ln>
        </p:spPr>
        <p:txBody>
          <a:bodyPr wrap="square" rtlCol="0">
            <a:spAutoFit/>
          </a:bodyPr>
          <a:lstStyle/>
          <a:p>
            <a:pPr algn="ctr"/>
            <a:r>
              <a:rPr lang="en-US" sz="2400" b="1" dirty="0"/>
              <a:t>GOAL SETTING</a:t>
            </a:r>
          </a:p>
        </p:txBody>
      </p:sp>
    </p:spTree>
    <p:extLst>
      <p:ext uri="{BB962C8B-B14F-4D97-AF65-F5344CB8AC3E}">
        <p14:creationId xmlns:p14="http://schemas.microsoft.com/office/powerpoint/2010/main" val="14274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96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4">
            <a:extLst>
              <a:ext uri="{FF2B5EF4-FFF2-40B4-BE49-F238E27FC236}">
                <a16:creationId xmlns:a16="http://schemas.microsoft.com/office/drawing/2014/main" id="{03E73834-616E-4957-AC04-65CC8CB636F4}"/>
              </a:ext>
            </a:extLst>
          </p:cNvPr>
          <p:cNvGraphicFramePr>
            <a:graphicFrameLocks/>
          </p:cNvGraphicFramePr>
          <p:nvPr>
            <p:extLst>
              <p:ext uri="{D42A27DB-BD31-4B8C-83A1-F6EECF244321}">
                <p14:modId xmlns:p14="http://schemas.microsoft.com/office/powerpoint/2010/main" val="1763311559"/>
              </p:ext>
            </p:extLst>
          </p:nvPr>
        </p:nvGraphicFramePr>
        <p:xfrm>
          <a:off x="86463" y="754723"/>
          <a:ext cx="8772818" cy="5284484"/>
        </p:xfrm>
        <a:graphic>
          <a:graphicData uri="http://schemas.openxmlformats.org/drawingml/2006/table">
            <a:tbl>
              <a:tblPr firstRow="1" bandRow="1">
                <a:tableStyleId>{21E4AEA4-8DFA-4A89-87EB-49C32662AFE0}</a:tableStyleId>
              </a:tblPr>
              <a:tblGrid>
                <a:gridCol w="1412573">
                  <a:extLst>
                    <a:ext uri="{9D8B030D-6E8A-4147-A177-3AD203B41FA5}">
                      <a16:colId xmlns:a16="http://schemas.microsoft.com/office/drawing/2014/main" val="20000"/>
                    </a:ext>
                  </a:extLst>
                </a:gridCol>
                <a:gridCol w="2453414">
                  <a:extLst>
                    <a:ext uri="{9D8B030D-6E8A-4147-A177-3AD203B41FA5}">
                      <a16:colId xmlns:a16="http://schemas.microsoft.com/office/drawing/2014/main" val="20001"/>
                    </a:ext>
                  </a:extLst>
                </a:gridCol>
                <a:gridCol w="2369239">
                  <a:extLst>
                    <a:ext uri="{9D8B030D-6E8A-4147-A177-3AD203B41FA5}">
                      <a16:colId xmlns:a16="http://schemas.microsoft.com/office/drawing/2014/main" val="20002"/>
                    </a:ext>
                  </a:extLst>
                </a:gridCol>
                <a:gridCol w="2537592">
                  <a:extLst>
                    <a:ext uri="{9D8B030D-6E8A-4147-A177-3AD203B41FA5}">
                      <a16:colId xmlns:a16="http://schemas.microsoft.com/office/drawing/2014/main" val="20003"/>
                    </a:ext>
                  </a:extLst>
                </a:gridCol>
              </a:tblGrid>
              <a:tr h="384320">
                <a:tc>
                  <a:txBody>
                    <a:bodyPr/>
                    <a:lstStyle/>
                    <a:p>
                      <a:pPr algn="ctr"/>
                      <a:r>
                        <a:rPr lang="en-US" sz="2000"/>
                        <a:t>Type</a:t>
                      </a:r>
                    </a:p>
                  </a:txBody>
                  <a:tcPr/>
                </a:tc>
                <a:tc>
                  <a:txBody>
                    <a:bodyPr/>
                    <a:lstStyle/>
                    <a:p>
                      <a:pPr algn="ctr"/>
                      <a:r>
                        <a:rPr lang="en-US" sz="2000"/>
                        <a:t>Focus</a:t>
                      </a:r>
                    </a:p>
                  </a:txBody>
                  <a:tcPr/>
                </a:tc>
                <a:tc>
                  <a:txBody>
                    <a:bodyPr/>
                    <a:lstStyle/>
                    <a:p>
                      <a:pPr algn="ctr"/>
                      <a:r>
                        <a:rPr lang="en-US" sz="2000"/>
                        <a:t>Features</a:t>
                      </a:r>
                    </a:p>
                  </a:txBody>
                  <a:tcPr/>
                </a:tc>
                <a:tc>
                  <a:txBody>
                    <a:bodyPr/>
                    <a:lstStyle/>
                    <a:p>
                      <a:pPr algn="ctr"/>
                      <a:r>
                        <a:rPr lang="en-US" sz="2000"/>
                        <a:t>Example</a:t>
                      </a:r>
                    </a:p>
                  </a:txBody>
                  <a:tcPr/>
                </a:tc>
                <a:extLst>
                  <a:ext uri="{0D108BD9-81ED-4DB2-BD59-A6C34878D82A}">
                    <a16:rowId xmlns:a16="http://schemas.microsoft.com/office/drawing/2014/main" val="10000"/>
                  </a:ext>
                </a:extLst>
              </a:tr>
              <a:tr h="1596404">
                <a:tc>
                  <a:txBody>
                    <a:bodyPr/>
                    <a:lstStyle/>
                    <a:p>
                      <a:pPr algn="ctr"/>
                      <a:r>
                        <a:rPr lang="en-US" sz="1800" b="1"/>
                        <a:t>Outcome Goals</a:t>
                      </a:r>
                    </a:p>
                  </a:txBody>
                  <a:tcPr anchor="ctr"/>
                </a:tc>
                <a:tc>
                  <a:txBody>
                    <a:bodyPr/>
                    <a:lstStyle/>
                    <a:p>
                      <a:pPr algn="ctr"/>
                      <a:r>
                        <a:rPr lang="en-US" sz="1700" kern="1200" baseline="0" dirty="0"/>
                        <a:t>End results, times, finishing place, ranking or medals</a:t>
                      </a:r>
                      <a:endParaRPr lang="en-US" sz="1700" dirty="0"/>
                    </a:p>
                  </a:txBody>
                  <a:tcPr anchor="ctr"/>
                </a:tc>
                <a:tc>
                  <a:txBody>
                    <a:bodyPr/>
                    <a:lstStyle/>
                    <a:p>
                      <a:pPr algn="ctr"/>
                      <a:r>
                        <a:rPr lang="en-US" sz="1700" kern="1200" baseline="0" dirty="0"/>
                        <a:t>Often difficult to achieve as can be linked to the achievement of others</a:t>
                      </a:r>
                      <a:endParaRPr lang="en-US" sz="1700" dirty="0"/>
                    </a:p>
                  </a:txBody>
                  <a:tcPr anchor="ctr"/>
                </a:tc>
                <a:tc>
                  <a:txBody>
                    <a:bodyPr/>
                    <a:lstStyle/>
                    <a:p>
                      <a:pPr algn="ctr"/>
                      <a:r>
                        <a:rPr lang="en-US" sz="1700" kern="1200" baseline="0" dirty="0"/>
                        <a:t>Win the New York marathon</a:t>
                      </a:r>
                      <a:endParaRPr lang="en-US" sz="1700" dirty="0"/>
                    </a:p>
                  </a:txBody>
                  <a:tcPr anchor="ctr"/>
                </a:tc>
                <a:extLst>
                  <a:ext uri="{0D108BD9-81ED-4DB2-BD59-A6C34878D82A}">
                    <a16:rowId xmlns:a16="http://schemas.microsoft.com/office/drawing/2014/main" val="10001"/>
                  </a:ext>
                </a:extLst>
              </a:tr>
              <a:tr h="1596404">
                <a:tc>
                  <a:txBody>
                    <a:bodyPr/>
                    <a:lstStyle/>
                    <a:p>
                      <a:pPr algn="ctr"/>
                      <a:r>
                        <a:rPr lang="en-US" sz="1800" b="1" dirty="0"/>
                        <a:t>Performance Goals</a:t>
                      </a:r>
                    </a:p>
                  </a:txBody>
                  <a:tcPr anchor="ctr"/>
                </a:tc>
                <a:tc>
                  <a:txBody>
                    <a:bodyPr/>
                    <a:lstStyle/>
                    <a:p>
                      <a:pPr algn="ctr"/>
                      <a:r>
                        <a:rPr lang="en-US" sz="1700" kern="1200" baseline="0" dirty="0"/>
                        <a:t>Independent of other</a:t>
                      </a:r>
                    </a:p>
                    <a:p>
                      <a:pPr algn="ctr"/>
                      <a:r>
                        <a:rPr lang="en-US" sz="1700" kern="1200" baseline="0" dirty="0"/>
                        <a:t>competitors – can be used to compare past and present performance</a:t>
                      </a:r>
                      <a:endParaRPr lang="en-US" sz="1700" dirty="0"/>
                    </a:p>
                  </a:txBody>
                  <a:tcPr anchor="ctr"/>
                </a:tc>
                <a:tc>
                  <a:txBody>
                    <a:bodyPr/>
                    <a:lstStyle/>
                    <a:p>
                      <a:pPr algn="ctr"/>
                      <a:r>
                        <a:rPr lang="en-US" sz="1700" kern="1200" baseline="0" dirty="0"/>
                        <a:t>Excellent for improving performance as athlete has control over the behaviour. Goals must be realistic for self confidence to improve</a:t>
                      </a:r>
                      <a:endParaRPr lang="en-US" sz="1700" dirty="0"/>
                    </a:p>
                  </a:txBody>
                  <a:tcPr anchor="ctr"/>
                </a:tc>
                <a:tc>
                  <a:txBody>
                    <a:bodyPr/>
                    <a:lstStyle/>
                    <a:p>
                      <a:pPr algn="ctr"/>
                      <a:r>
                        <a:rPr lang="en-US" sz="1700" kern="1200" baseline="0" dirty="0"/>
                        <a:t>Improve free throw percentage from 70</a:t>
                      </a:r>
                      <a:r>
                        <a:rPr lang="en-US" sz="1700" kern="1200" baseline="0"/>
                        <a:t>% to </a:t>
                      </a:r>
                      <a:r>
                        <a:rPr lang="en-US" sz="1700" kern="1200" baseline="0" dirty="0"/>
                        <a:t>80% this season  </a:t>
                      </a:r>
                      <a:endParaRPr lang="en-US" sz="1700" dirty="0"/>
                    </a:p>
                  </a:txBody>
                  <a:tcPr anchor="ctr"/>
                </a:tc>
                <a:extLst>
                  <a:ext uri="{0D108BD9-81ED-4DB2-BD59-A6C34878D82A}">
                    <a16:rowId xmlns:a16="http://schemas.microsoft.com/office/drawing/2014/main" val="10002"/>
                  </a:ext>
                </a:extLst>
              </a:tr>
              <a:tr h="1596404">
                <a:tc>
                  <a:txBody>
                    <a:bodyPr/>
                    <a:lstStyle/>
                    <a:p>
                      <a:pPr algn="ctr"/>
                      <a:r>
                        <a:rPr lang="en-US" sz="1800" b="1"/>
                        <a:t>Process Goals</a:t>
                      </a:r>
                    </a:p>
                  </a:txBody>
                  <a:tcPr anchor="ctr"/>
                </a:tc>
                <a:tc>
                  <a:txBody>
                    <a:bodyPr/>
                    <a:lstStyle/>
                    <a:p>
                      <a:pPr algn="ctr"/>
                      <a:r>
                        <a:rPr lang="en-US" sz="1700" kern="1200" baseline="0" dirty="0"/>
                        <a:t>Actions (such as physical</a:t>
                      </a:r>
                    </a:p>
                    <a:p>
                      <a:pPr algn="ctr"/>
                      <a:r>
                        <a:rPr lang="en-US" sz="1700" kern="1200" baseline="0" dirty="0"/>
                        <a:t>movement &amp; game</a:t>
                      </a:r>
                    </a:p>
                    <a:p>
                      <a:pPr algn="ctr"/>
                      <a:r>
                        <a:rPr lang="en-US" sz="1700" kern="1200" baseline="0" dirty="0"/>
                        <a:t>strategies) that athletes</a:t>
                      </a:r>
                    </a:p>
                    <a:p>
                      <a:pPr algn="ctr"/>
                      <a:r>
                        <a:rPr lang="en-US" sz="1700" kern="1200" baseline="0" dirty="0"/>
                        <a:t>must perform during a</a:t>
                      </a:r>
                    </a:p>
                    <a:p>
                      <a:pPr algn="ctr"/>
                      <a:r>
                        <a:rPr lang="en-US" sz="1700" kern="1200" baseline="0" dirty="0"/>
                        <a:t>competition to achieve a performance goal</a:t>
                      </a:r>
                      <a:endParaRPr lang="en-US" sz="1700" dirty="0"/>
                    </a:p>
                  </a:txBody>
                  <a:tcPr anchor="ctr"/>
                </a:tc>
                <a:tc>
                  <a:txBody>
                    <a:bodyPr/>
                    <a:lstStyle/>
                    <a:p>
                      <a:pPr algn="ctr"/>
                      <a:r>
                        <a:rPr lang="en-US" sz="1700" kern="1200" baseline="0" dirty="0"/>
                        <a:t>Effective at improving</a:t>
                      </a:r>
                    </a:p>
                    <a:p>
                      <a:pPr algn="ctr"/>
                      <a:r>
                        <a:rPr lang="en-US" sz="1700" kern="1200" baseline="0" dirty="0"/>
                        <a:t>performance levels because they positively influence other factors such as self-efficacy &amp; confidence</a:t>
                      </a:r>
                      <a:endParaRPr lang="en-US" sz="1700" dirty="0"/>
                    </a:p>
                  </a:txBody>
                  <a:tcPr anchor="ctr"/>
                </a:tc>
                <a:tc>
                  <a:txBody>
                    <a:bodyPr/>
                    <a:lstStyle/>
                    <a:p>
                      <a:pPr algn="ctr"/>
                      <a:r>
                        <a:rPr lang="en-US" sz="1700" kern="1200" baseline="0" dirty="0"/>
                        <a:t>Successfully execute a set play from a free kick in soccer</a:t>
                      </a:r>
                      <a:endParaRPr lang="en-US" sz="1700" dirty="0"/>
                    </a:p>
                  </a:txBody>
                  <a:tcPr anchor="ctr"/>
                </a:tc>
                <a:extLst>
                  <a:ext uri="{0D108BD9-81ED-4DB2-BD59-A6C34878D82A}">
                    <a16:rowId xmlns:a16="http://schemas.microsoft.com/office/drawing/2014/main" val="10003"/>
                  </a:ext>
                </a:extLst>
              </a:tr>
            </a:tbl>
          </a:graphicData>
        </a:graphic>
      </p:graphicFrame>
      <p:sp>
        <p:nvSpPr>
          <p:cNvPr id="11" name="Footer Placeholder 10"/>
          <p:cNvSpPr>
            <a:spLocks noGrp="1"/>
          </p:cNvSpPr>
          <p:nvPr>
            <p:ph type="ftr" sz="quarter" idx="11"/>
          </p:nvPr>
        </p:nvSpPr>
        <p:spPr>
          <a:xfrm>
            <a:off x="3276600" y="649287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781499" y="6569075"/>
            <a:ext cx="2133600" cy="365125"/>
          </a:xfrm>
        </p:spPr>
        <p:txBody>
          <a:bodyPr/>
          <a:lstStyle/>
          <a:p>
            <a:fld id="{B6F15528-21DE-4FAA-801E-634DDDAF4B2B}" type="slidenum">
              <a:rPr lang="en-US" smtClean="0"/>
              <a:pPr/>
              <a:t>44</a:t>
            </a:fld>
            <a:endParaRPr lang="en-US"/>
          </a:p>
        </p:txBody>
      </p:sp>
      <p:pic>
        <p:nvPicPr>
          <p:cNvPr id="9" name="Picture 2">
            <a:hlinkClick r:id="" action="ppaction://hlinkshowjump?jump=firstslide"/>
            <a:extLst>
              <a:ext uri="{FF2B5EF4-FFF2-40B4-BE49-F238E27FC236}">
                <a16:creationId xmlns:a16="http://schemas.microsoft.com/office/drawing/2014/main" id="{1D61BCDE-E28F-AA43-8753-4C7FE41DA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63" y="633226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3" action="ppaction://hlinksldjump"/>
            <a:extLst>
              <a:ext uri="{FF2B5EF4-FFF2-40B4-BE49-F238E27FC236}">
                <a16:creationId xmlns:a16="http://schemas.microsoft.com/office/drawing/2014/main" id="{7C9E4C37-95F6-424C-A0CF-87BFD9D35719}"/>
              </a:ext>
            </a:extLst>
          </p:cNvPr>
          <p:cNvSpPr txBox="1"/>
          <p:nvPr/>
        </p:nvSpPr>
        <p:spPr>
          <a:xfrm>
            <a:off x="-89621" y="668403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0601F5EC-A812-9641-AA05-16EB1271C01E}"/>
              </a:ext>
            </a:extLst>
          </p:cNvPr>
          <p:cNvSpPr txBox="1"/>
          <p:nvPr/>
        </p:nvSpPr>
        <p:spPr>
          <a:xfrm>
            <a:off x="0" y="0"/>
            <a:ext cx="9144000" cy="461665"/>
          </a:xfrm>
          <a:prstGeom prst="rect">
            <a:avLst/>
          </a:prstGeom>
          <a:solidFill>
            <a:srgbClr val="76F112"/>
          </a:solidFill>
          <a:ln>
            <a:solidFill>
              <a:schemeClr val="bg1"/>
            </a:solidFill>
          </a:ln>
        </p:spPr>
        <p:txBody>
          <a:bodyPr wrap="square" rtlCol="0">
            <a:spAutoFit/>
          </a:bodyPr>
          <a:lstStyle/>
          <a:p>
            <a:pPr algn="ctr"/>
            <a:r>
              <a:rPr lang="en-US" sz="2400" b="1" dirty="0"/>
              <a:t>GOAL SETTING</a:t>
            </a:r>
          </a:p>
        </p:txBody>
      </p:sp>
    </p:spTree>
    <p:extLst>
      <p:ext uri="{BB962C8B-B14F-4D97-AF65-F5344CB8AC3E}">
        <p14:creationId xmlns:p14="http://schemas.microsoft.com/office/powerpoint/2010/main" val="1192186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84DF07-6585-544B-8958-DDBBC3A3B76A}"/>
              </a:ext>
            </a:extLst>
          </p:cNvPr>
          <p:cNvSpPr>
            <a:spLocks noGrp="1"/>
          </p:cNvSpPr>
          <p:nvPr>
            <p:ph type="ftr" sz="quarter" idx="11"/>
          </p:nvPr>
        </p:nvSpPr>
        <p:spPr>
          <a:xfrm>
            <a:off x="3028950" y="6484856"/>
            <a:ext cx="3086100" cy="365125"/>
          </a:xfrm>
        </p:spPr>
        <p:txBody>
          <a:bodyPr/>
          <a:lstStyle/>
          <a:p>
            <a:r>
              <a:rPr lang="en-US"/>
              <a:t>©PE STUDIES RESOURCES</a:t>
            </a:r>
          </a:p>
        </p:txBody>
      </p:sp>
      <p:sp>
        <p:nvSpPr>
          <p:cNvPr id="4" name="Slide Number Placeholder 3">
            <a:extLst>
              <a:ext uri="{FF2B5EF4-FFF2-40B4-BE49-F238E27FC236}">
                <a16:creationId xmlns:a16="http://schemas.microsoft.com/office/drawing/2014/main" id="{2AF5AAAD-ACF8-F34E-A5B3-602D0280DCDF}"/>
              </a:ext>
            </a:extLst>
          </p:cNvPr>
          <p:cNvSpPr>
            <a:spLocks noGrp="1"/>
          </p:cNvSpPr>
          <p:nvPr>
            <p:ph type="sldNum" sz="quarter" idx="12"/>
          </p:nvPr>
        </p:nvSpPr>
        <p:spPr/>
        <p:txBody>
          <a:bodyPr/>
          <a:lstStyle/>
          <a:p>
            <a:fld id="{77EF1805-3056-A44D-8D1C-083340B68C15}" type="slidenum">
              <a:rPr lang="en-US" smtClean="0"/>
              <a:t>45</a:t>
            </a:fld>
            <a:endParaRPr lang="en-US"/>
          </a:p>
        </p:txBody>
      </p:sp>
      <p:sp>
        <p:nvSpPr>
          <p:cNvPr id="5" name="Rectangle 4">
            <a:extLst>
              <a:ext uri="{FF2B5EF4-FFF2-40B4-BE49-F238E27FC236}">
                <a16:creationId xmlns:a16="http://schemas.microsoft.com/office/drawing/2014/main" id="{159091B9-6C46-A444-9EBE-B57BDC36CBFD}"/>
              </a:ext>
            </a:extLst>
          </p:cNvPr>
          <p:cNvSpPr/>
          <p:nvPr/>
        </p:nvSpPr>
        <p:spPr>
          <a:xfrm>
            <a:off x="371418" y="1002611"/>
            <a:ext cx="8550160" cy="1477328"/>
          </a:xfrm>
          <a:prstGeom prst="rect">
            <a:avLst/>
          </a:prstGeom>
          <a:solidFill>
            <a:schemeClr val="bg1"/>
          </a:solidFill>
          <a:ln>
            <a:solidFill>
              <a:srgbClr val="76F112"/>
            </a:solidFill>
          </a:ln>
        </p:spPr>
        <p:txBody>
          <a:bodyPr wrap="square">
            <a:spAutoFit/>
          </a:bodyPr>
          <a:lstStyle/>
          <a:p>
            <a:pPr marL="436563" lvl="1" indent="-342900" fontAlgn="auto">
              <a:spcAft>
                <a:spcPts val="0"/>
              </a:spcAft>
              <a:buFont typeface="Arial" panose="020B0604020202020204" pitchFamily="34" charset="0"/>
              <a:buChar char="•"/>
              <a:defRPr/>
            </a:pPr>
            <a:r>
              <a:rPr lang="en-US" dirty="0">
                <a:latin typeface="+mn-lt"/>
              </a:rPr>
              <a:t>It is preferable to use a multi-goal approach:  Make the finals (outcome), score 10 points per game (performance), make gooseneck when shooting (process).</a:t>
            </a:r>
          </a:p>
          <a:p>
            <a:pPr marL="866775" lvl="2" indent="-342900">
              <a:buFont typeface="Cambria Math" panose="02040503050406030204" pitchFamily="18" charset="0"/>
              <a:buChar char="⎯"/>
              <a:defRPr/>
            </a:pPr>
            <a:r>
              <a:rPr lang="en-US" dirty="0">
                <a:latin typeface="+mn-lt"/>
              </a:rPr>
              <a:t>If an athlete is able to achieve their set process goal, this should contribute towards the achievement of the set performance goals.  </a:t>
            </a:r>
          </a:p>
          <a:p>
            <a:pPr marL="866775" lvl="2" indent="-342900">
              <a:buFont typeface="Cambria Math" panose="02040503050406030204" pitchFamily="18" charset="0"/>
              <a:buChar char="⎯"/>
              <a:defRPr/>
            </a:pPr>
            <a:r>
              <a:rPr lang="en-US" dirty="0">
                <a:latin typeface="+mn-lt"/>
              </a:rPr>
              <a:t>Achieving performance goals will contribute towards achieving outcome goals.</a:t>
            </a:r>
          </a:p>
        </p:txBody>
      </p:sp>
      <p:sp>
        <p:nvSpPr>
          <p:cNvPr id="7" name="Rectangle 6">
            <a:extLst>
              <a:ext uri="{FF2B5EF4-FFF2-40B4-BE49-F238E27FC236}">
                <a16:creationId xmlns:a16="http://schemas.microsoft.com/office/drawing/2014/main" id="{E4F32646-A6BB-D943-AB31-81E03FE4B811}"/>
              </a:ext>
            </a:extLst>
          </p:cNvPr>
          <p:cNvSpPr/>
          <p:nvPr/>
        </p:nvSpPr>
        <p:spPr>
          <a:xfrm>
            <a:off x="5468444" y="6186280"/>
            <a:ext cx="1979011" cy="184666"/>
          </a:xfrm>
          <a:prstGeom prst="rect">
            <a:avLst/>
          </a:prstGeom>
        </p:spPr>
        <p:txBody>
          <a:bodyPr wrap="square">
            <a:spAutoFit/>
          </a:bodyPr>
          <a:lstStyle/>
          <a:p>
            <a:r>
              <a:rPr lang="en-US" sz="600"/>
              <a:t>https://</a:t>
            </a:r>
            <a:r>
              <a:rPr lang="en-US" sz="600" err="1"/>
              <a:t>www.gq.com</a:t>
            </a:r>
            <a:r>
              <a:rPr lang="en-US" sz="600"/>
              <a:t>/story/</a:t>
            </a:r>
            <a:r>
              <a:rPr lang="en-US" sz="600" err="1"/>
              <a:t>elena-delle-donne-wnba</a:t>
            </a:r>
            <a:endParaRPr lang="en-US" sz="600"/>
          </a:p>
        </p:txBody>
      </p:sp>
      <p:pic>
        <p:nvPicPr>
          <p:cNvPr id="10" name="Picture 2">
            <a:hlinkClick r:id="" action="ppaction://hlinkshowjump?jump=firstslide"/>
            <a:extLst>
              <a:ext uri="{FF2B5EF4-FFF2-40B4-BE49-F238E27FC236}">
                <a16:creationId xmlns:a16="http://schemas.microsoft.com/office/drawing/2014/main" id="{4E0308FC-D462-8847-B8C2-CEC9D2572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3" action="ppaction://hlinksldjump"/>
            <a:extLst>
              <a:ext uri="{FF2B5EF4-FFF2-40B4-BE49-F238E27FC236}">
                <a16:creationId xmlns:a16="http://schemas.microsoft.com/office/drawing/2014/main" id="{85A60F1E-FF67-B84E-91B4-CD144B2728C1}"/>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968D8404-19FB-BA45-8FC8-DFBE6CB678F6}"/>
              </a:ext>
            </a:extLst>
          </p:cNvPr>
          <p:cNvSpPr txBox="1"/>
          <p:nvPr/>
        </p:nvSpPr>
        <p:spPr>
          <a:xfrm>
            <a:off x="0" y="0"/>
            <a:ext cx="9144000" cy="461665"/>
          </a:xfrm>
          <a:prstGeom prst="rect">
            <a:avLst/>
          </a:prstGeom>
          <a:solidFill>
            <a:srgbClr val="76F112"/>
          </a:solidFill>
          <a:ln>
            <a:solidFill>
              <a:schemeClr val="bg1"/>
            </a:solidFill>
          </a:ln>
        </p:spPr>
        <p:txBody>
          <a:bodyPr wrap="square" rtlCol="0">
            <a:spAutoFit/>
          </a:bodyPr>
          <a:lstStyle/>
          <a:p>
            <a:pPr algn="ctr"/>
            <a:r>
              <a:rPr lang="en-US" sz="2400" b="1" dirty="0"/>
              <a:t>GOAL SETTING</a:t>
            </a:r>
          </a:p>
        </p:txBody>
      </p:sp>
    </p:spTree>
    <p:extLst>
      <p:ext uri="{BB962C8B-B14F-4D97-AF65-F5344CB8AC3E}">
        <p14:creationId xmlns:p14="http://schemas.microsoft.com/office/powerpoint/2010/main" val="1934425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3276600" y="649287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781499" y="6538911"/>
            <a:ext cx="2133600" cy="365125"/>
          </a:xfrm>
        </p:spPr>
        <p:txBody>
          <a:bodyPr/>
          <a:lstStyle/>
          <a:p>
            <a:fld id="{B6F15528-21DE-4FAA-801E-634DDDAF4B2B}" type="slidenum">
              <a:rPr lang="en-US" smtClean="0"/>
              <a:pPr/>
              <a:t>46</a:t>
            </a:fld>
            <a:endParaRPr lang="en-US"/>
          </a:p>
        </p:txBody>
      </p:sp>
      <p:sp>
        <p:nvSpPr>
          <p:cNvPr id="9" name="Content Placeholder 3">
            <a:extLst>
              <a:ext uri="{FF2B5EF4-FFF2-40B4-BE49-F238E27FC236}">
                <a16:creationId xmlns:a16="http://schemas.microsoft.com/office/drawing/2014/main" id="{D3AF7204-6C6D-4682-BCEA-00C1998D356E}"/>
              </a:ext>
            </a:extLst>
          </p:cNvPr>
          <p:cNvSpPr txBox="1">
            <a:spLocks/>
          </p:cNvSpPr>
          <p:nvPr/>
        </p:nvSpPr>
        <p:spPr>
          <a:xfrm>
            <a:off x="527221" y="987353"/>
            <a:ext cx="8169104" cy="1590299"/>
          </a:xfrm>
          <a:prstGeom prst="rect">
            <a:avLst/>
          </a:prstGeom>
          <a:ln>
            <a:solidFill>
              <a:srgbClr val="76F112"/>
            </a:solidFill>
          </a:ln>
        </p:spPr>
        <p:style>
          <a:lnRef idx="2">
            <a:schemeClr val="accent2"/>
          </a:lnRef>
          <a:fillRef idx="1">
            <a:schemeClr val="lt1"/>
          </a:fillRef>
          <a:effectRef idx="0">
            <a:schemeClr val="accent2"/>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r>
              <a:rPr lang="en-US" sz="1800" u="sng">
                <a:solidFill>
                  <a:srgbClr val="FF0000"/>
                </a:solidFill>
                <a:latin typeface="Calibri" pitchFamily="34" charset="0"/>
              </a:rPr>
              <a:t>Short term goals</a:t>
            </a:r>
            <a:r>
              <a:rPr lang="en-US" sz="1800">
                <a:solidFill>
                  <a:srgbClr val="FF0000"/>
                </a:solidFill>
                <a:latin typeface="Calibri" pitchFamily="34" charset="0"/>
              </a:rPr>
              <a:t> </a:t>
            </a:r>
            <a:r>
              <a:rPr lang="en-US" sz="1800">
                <a:latin typeface="Calibri" pitchFamily="34" charset="0"/>
              </a:rPr>
              <a:t>help you attain long term goals – they are stepping stones to help you maintain focus on the long term goal by setting achievable short term targets</a:t>
            </a:r>
          </a:p>
          <a:p>
            <a:r>
              <a:rPr lang="en-US" sz="1800" u="sng">
                <a:solidFill>
                  <a:srgbClr val="FF0000"/>
                </a:solidFill>
                <a:latin typeface="Calibri" pitchFamily="34" charset="0"/>
              </a:rPr>
              <a:t>Long term goals</a:t>
            </a:r>
            <a:r>
              <a:rPr lang="en-US" sz="1800">
                <a:solidFill>
                  <a:srgbClr val="FF0000"/>
                </a:solidFill>
                <a:latin typeface="Calibri" pitchFamily="34" charset="0"/>
              </a:rPr>
              <a:t> </a:t>
            </a:r>
            <a:r>
              <a:rPr lang="en-US" sz="1800">
                <a:latin typeface="Calibri" pitchFamily="34" charset="0"/>
              </a:rPr>
              <a:t>are achieved by attaining the short term goals and over a long period of time</a:t>
            </a:r>
          </a:p>
        </p:txBody>
      </p:sp>
      <p:grpSp>
        <p:nvGrpSpPr>
          <p:cNvPr id="15" name="Group 14">
            <a:extLst>
              <a:ext uri="{FF2B5EF4-FFF2-40B4-BE49-F238E27FC236}">
                <a16:creationId xmlns:a16="http://schemas.microsoft.com/office/drawing/2014/main" id="{15A95A8E-F65B-4C0F-9B65-2D0FE2BF2BEB}"/>
              </a:ext>
            </a:extLst>
          </p:cNvPr>
          <p:cNvGrpSpPr/>
          <p:nvPr/>
        </p:nvGrpSpPr>
        <p:grpSpPr>
          <a:xfrm>
            <a:off x="460738" y="2966939"/>
            <a:ext cx="8365813" cy="3598450"/>
            <a:chOff x="108524" y="3143250"/>
            <a:chExt cx="9178350" cy="3727434"/>
          </a:xfrm>
        </p:grpSpPr>
        <p:cxnSp>
          <p:nvCxnSpPr>
            <p:cNvPr id="16" name="Straight Connector 15">
              <a:extLst>
                <a:ext uri="{FF2B5EF4-FFF2-40B4-BE49-F238E27FC236}">
                  <a16:creationId xmlns:a16="http://schemas.microsoft.com/office/drawing/2014/main" id="{382DA856-951C-4533-819A-CF864D4456D5}"/>
                </a:ext>
              </a:extLst>
            </p:cNvPr>
            <p:cNvCxnSpPr/>
            <p:nvPr/>
          </p:nvCxnSpPr>
          <p:spPr>
            <a:xfrm rot="5400000">
              <a:off x="319882" y="6607969"/>
              <a:ext cx="501650"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ADFDC7-8FBC-452B-9543-C2910BAA9772}"/>
                </a:ext>
              </a:extLst>
            </p:cNvPr>
            <p:cNvCxnSpPr/>
            <p:nvPr/>
          </p:nvCxnSpPr>
          <p:spPr>
            <a:xfrm rot="10800000" flipV="1">
              <a:off x="571500" y="6357938"/>
              <a:ext cx="1357313"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6FC730B-9B6B-42CA-B24E-9738E375F0A0}"/>
                </a:ext>
              </a:extLst>
            </p:cNvPr>
            <p:cNvCxnSpPr/>
            <p:nvPr/>
          </p:nvCxnSpPr>
          <p:spPr>
            <a:xfrm rot="5400000">
              <a:off x="1643857" y="6071394"/>
              <a:ext cx="571500"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33F965-223F-4B5E-875E-1EEEA66F7AFA}"/>
                </a:ext>
              </a:extLst>
            </p:cNvPr>
            <p:cNvCxnSpPr/>
            <p:nvPr/>
          </p:nvCxnSpPr>
          <p:spPr>
            <a:xfrm rot="10800000" flipV="1">
              <a:off x="1928813" y="5786438"/>
              <a:ext cx="1357312"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8AFF05-6792-4F59-AF83-B94184EB12F5}"/>
                </a:ext>
              </a:extLst>
            </p:cNvPr>
            <p:cNvCxnSpPr/>
            <p:nvPr/>
          </p:nvCxnSpPr>
          <p:spPr>
            <a:xfrm rot="5400000">
              <a:off x="3001169" y="5499894"/>
              <a:ext cx="571500" cy="1588"/>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14D84D-7CDD-4539-A8BB-901136EF8634}"/>
                </a:ext>
              </a:extLst>
            </p:cNvPr>
            <p:cNvCxnSpPr/>
            <p:nvPr/>
          </p:nvCxnSpPr>
          <p:spPr>
            <a:xfrm rot="10800000" flipV="1">
              <a:off x="3286125" y="5214938"/>
              <a:ext cx="1357313"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FA5B9C-50C6-4D9F-8CCE-F057E6E85CBE}"/>
                </a:ext>
              </a:extLst>
            </p:cNvPr>
            <p:cNvCxnSpPr/>
            <p:nvPr/>
          </p:nvCxnSpPr>
          <p:spPr>
            <a:xfrm rot="5400000">
              <a:off x="4358482" y="4928394"/>
              <a:ext cx="571500"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137B35-A2A8-4992-B17C-AC694072B299}"/>
                </a:ext>
              </a:extLst>
            </p:cNvPr>
            <p:cNvCxnSpPr/>
            <p:nvPr/>
          </p:nvCxnSpPr>
          <p:spPr>
            <a:xfrm rot="5400000">
              <a:off x="5715794" y="4356894"/>
              <a:ext cx="571500" cy="1588"/>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4F7697-FE61-4C9F-9841-949DE23B2E25}"/>
                </a:ext>
              </a:extLst>
            </p:cNvPr>
            <p:cNvCxnSpPr/>
            <p:nvPr/>
          </p:nvCxnSpPr>
          <p:spPr>
            <a:xfrm rot="5400000">
              <a:off x="7073107" y="3785394"/>
              <a:ext cx="571500"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3E8231-97EA-455C-B9E0-BAC6E3ED9411}"/>
                </a:ext>
              </a:extLst>
            </p:cNvPr>
            <p:cNvCxnSpPr/>
            <p:nvPr/>
          </p:nvCxnSpPr>
          <p:spPr>
            <a:xfrm rot="10800000" flipV="1">
              <a:off x="4643438" y="4643438"/>
              <a:ext cx="1357312"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567DC2-9E2F-4F40-BB1C-DF522C965FE0}"/>
                </a:ext>
              </a:extLst>
            </p:cNvPr>
            <p:cNvCxnSpPr/>
            <p:nvPr/>
          </p:nvCxnSpPr>
          <p:spPr>
            <a:xfrm rot="10800000" flipV="1">
              <a:off x="6000750" y="4071938"/>
              <a:ext cx="1357313"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04B900-38AE-4AE0-8F1D-E2AEA6042ED7}"/>
                </a:ext>
              </a:extLst>
            </p:cNvPr>
            <p:cNvCxnSpPr/>
            <p:nvPr/>
          </p:nvCxnSpPr>
          <p:spPr>
            <a:xfrm rot="10800000">
              <a:off x="7358063" y="3500438"/>
              <a:ext cx="1285875" cy="1587"/>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4F69DB6-9A87-4618-9CC7-E2450E12DD42}"/>
                </a:ext>
              </a:extLst>
            </p:cNvPr>
            <p:cNvSpPr/>
            <p:nvPr/>
          </p:nvSpPr>
          <p:spPr>
            <a:xfrm>
              <a:off x="642938" y="6488114"/>
              <a:ext cx="1742798" cy="38257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auto">
                <a:spcBef>
                  <a:spcPts val="0"/>
                </a:spcBef>
                <a:spcAft>
                  <a:spcPts val="0"/>
                </a:spcAft>
                <a:defRPr/>
              </a:pPr>
              <a:r>
                <a:rPr lang="en-US" b="1">
                  <a:solidFill>
                    <a:schemeClr val="tx1"/>
                  </a:solidFill>
                </a:rPr>
                <a:t> Club 1</a:t>
              </a:r>
              <a:r>
                <a:rPr lang="en-US" b="1" baseline="30000">
                  <a:solidFill>
                    <a:schemeClr val="tx1"/>
                  </a:solidFill>
                </a:rPr>
                <a:t>st</a:t>
              </a:r>
              <a:r>
                <a:rPr lang="en-US" b="1">
                  <a:solidFill>
                    <a:schemeClr val="tx1"/>
                  </a:solidFill>
                </a:rPr>
                <a:t> grade </a:t>
              </a:r>
              <a:endParaRPr lang="en-US">
                <a:solidFill>
                  <a:schemeClr val="tx1"/>
                </a:solidFill>
              </a:endParaRPr>
            </a:p>
          </p:txBody>
        </p:sp>
        <p:sp>
          <p:nvSpPr>
            <p:cNvPr id="29" name="Rectangle 28">
              <a:extLst>
                <a:ext uri="{FF2B5EF4-FFF2-40B4-BE49-F238E27FC236}">
                  <a16:creationId xmlns:a16="http://schemas.microsoft.com/office/drawing/2014/main" id="{8E9451D0-A1A6-4EFA-8A9D-A24FFDB9F0E0}"/>
                </a:ext>
              </a:extLst>
            </p:cNvPr>
            <p:cNvSpPr/>
            <p:nvPr/>
          </p:nvSpPr>
          <p:spPr>
            <a:xfrm>
              <a:off x="2000250" y="5857875"/>
              <a:ext cx="1925526" cy="38257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fontAlgn="auto">
                <a:spcBef>
                  <a:spcPts val="0"/>
                </a:spcBef>
                <a:spcAft>
                  <a:spcPts val="0"/>
                </a:spcAft>
                <a:defRPr/>
              </a:pPr>
              <a:r>
                <a:rPr lang="en-US" b="1">
                  <a:solidFill>
                    <a:schemeClr val="tx1"/>
                  </a:solidFill>
                </a:rPr>
                <a:t>Club Champion </a:t>
              </a:r>
              <a:endParaRPr lang="en-US">
                <a:solidFill>
                  <a:schemeClr val="tx1"/>
                </a:solidFill>
              </a:endParaRPr>
            </a:p>
          </p:txBody>
        </p:sp>
        <p:sp>
          <p:nvSpPr>
            <p:cNvPr id="30" name="Rectangle 29">
              <a:extLst>
                <a:ext uri="{FF2B5EF4-FFF2-40B4-BE49-F238E27FC236}">
                  <a16:creationId xmlns:a16="http://schemas.microsoft.com/office/drawing/2014/main" id="{F7021339-7F78-4646-9D29-F485CD3F6F5D}"/>
                </a:ext>
              </a:extLst>
            </p:cNvPr>
            <p:cNvSpPr/>
            <p:nvPr/>
          </p:nvSpPr>
          <p:spPr>
            <a:xfrm>
              <a:off x="3429000" y="5357813"/>
              <a:ext cx="1566506" cy="38257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auto">
                <a:spcBef>
                  <a:spcPts val="0"/>
                </a:spcBef>
                <a:spcAft>
                  <a:spcPts val="0"/>
                </a:spcAft>
                <a:defRPr/>
              </a:pPr>
              <a:r>
                <a:rPr lang="en-US" b="1">
                  <a:solidFill>
                    <a:schemeClr val="tx1"/>
                  </a:solidFill>
                </a:rPr>
                <a:t> State Squad </a:t>
              </a:r>
              <a:endParaRPr lang="en-US">
                <a:solidFill>
                  <a:schemeClr val="tx1"/>
                </a:solidFill>
              </a:endParaRPr>
            </a:p>
          </p:txBody>
        </p:sp>
        <p:sp>
          <p:nvSpPr>
            <p:cNvPr id="31" name="Rectangle 30">
              <a:extLst>
                <a:ext uri="{FF2B5EF4-FFF2-40B4-BE49-F238E27FC236}">
                  <a16:creationId xmlns:a16="http://schemas.microsoft.com/office/drawing/2014/main" id="{87E3BF11-7B3C-40FE-83CD-7B80ECD6C437}"/>
                </a:ext>
              </a:extLst>
            </p:cNvPr>
            <p:cNvSpPr/>
            <p:nvPr/>
          </p:nvSpPr>
          <p:spPr>
            <a:xfrm>
              <a:off x="4714875" y="4786314"/>
              <a:ext cx="1418002" cy="38257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auto">
                <a:spcBef>
                  <a:spcPts val="0"/>
                </a:spcBef>
                <a:spcAft>
                  <a:spcPts val="0"/>
                </a:spcAft>
                <a:defRPr/>
              </a:pPr>
              <a:r>
                <a:rPr lang="en-US" b="1">
                  <a:solidFill>
                    <a:schemeClr val="tx1"/>
                  </a:solidFill>
                </a:rPr>
                <a:t>State Team </a:t>
              </a:r>
              <a:endParaRPr lang="en-US">
                <a:solidFill>
                  <a:schemeClr val="tx1"/>
                </a:solidFill>
              </a:endParaRPr>
            </a:p>
          </p:txBody>
        </p:sp>
        <p:sp>
          <p:nvSpPr>
            <p:cNvPr id="32" name="Rectangle 31">
              <a:extLst>
                <a:ext uri="{FF2B5EF4-FFF2-40B4-BE49-F238E27FC236}">
                  <a16:creationId xmlns:a16="http://schemas.microsoft.com/office/drawing/2014/main" id="{57DE589A-3079-4542-9ED5-930150CEAB26}"/>
                </a:ext>
              </a:extLst>
            </p:cNvPr>
            <p:cNvSpPr/>
            <p:nvPr/>
          </p:nvSpPr>
          <p:spPr>
            <a:xfrm>
              <a:off x="7500938" y="3643313"/>
              <a:ext cx="1533161" cy="38257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auto">
                <a:spcBef>
                  <a:spcPts val="0"/>
                </a:spcBef>
                <a:spcAft>
                  <a:spcPts val="0"/>
                </a:spcAft>
                <a:defRPr/>
              </a:pPr>
              <a:r>
                <a:rPr lang="en-US" b="1">
                  <a:solidFill>
                    <a:schemeClr val="tx1"/>
                  </a:solidFill>
                </a:rPr>
                <a:t> Tour School </a:t>
              </a:r>
              <a:endParaRPr lang="en-US">
                <a:solidFill>
                  <a:schemeClr val="tx1"/>
                </a:solidFill>
              </a:endParaRPr>
            </a:p>
          </p:txBody>
        </p:sp>
        <p:sp>
          <p:nvSpPr>
            <p:cNvPr id="33" name="Rectangle 32">
              <a:extLst>
                <a:ext uri="{FF2B5EF4-FFF2-40B4-BE49-F238E27FC236}">
                  <a16:creationId xmlns:a16="http://schemas.microsoft.com/office/drawing/2014/main" id="{5890783C-10C7-45F6-B46F-E598408027EE}"/>
                </a:ext>
              </a:extLst>
            </p:cNvPr>
            <p:cNvSpPr/>
            <p:nvPr/>
          </p:nvSpPr>
          <p:spPr>
            <a:xfrm>
              <a:off x="6143625" y="4214813"/>
              <a:ext cx="2177477" cy="38257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auto">
                <a:spcBef>
                  <a:spcPts val="0"/>
                </a:spcBef>
                <a:spcAft>
                  <a:spcPts val="0"/>
                </a:spcAft>
                <a:defRPr/>
              </a:pPr>
              <a:r>
                <a:rPr lang="en-US" b="1">
                  <a:solidFill>
                    <a:schemeClr val="tx1"/>
                  </a:solidFill>
                </a:rPr>
                <a:t> Win amateur title </a:t>
              </a:r>
              <a:endParaRPr lang="en-US">
                <a:solidFill>
                  <a:schemeClr val="tx1"/>
                </a:solidFill>
              </a:endParaRPr>
            </a:p>
          </p:txBody>
        </p:sp>
        <p:pic>
          <p:nvPicPr>
            <p:cNvPr id="35" name="Picture 2" descr="Ernie Els chipping on hole #5 by SD Dirk.">
              <a:extLst>
                <a:ext uri="{FF2B5EF4-FFF2-40B4-BE49-F238E27FC236}">
                  <a16:creationId xmlns:a16="http://schemas.microsoft.com/office/drawing/2014/main" id="{328030FC-898A-4968-85AF-5C6A558E32C7}"/>
                </a:ext>
              </a:extLst>
            </p:cNvPr>
            <p:cNvPicPr>
              <a:picLocks noChangeAspect="1" noChangeArrowheads="1"/>
            </p:cNvPicPr>
            <p:nvPr/>
          </p:nvPicPr>
          <p:blipFill>
            <a:blip r:embed="rId2" cstate="print"/>
            <a:srcRect/>
            <a:stretch>
              <a:fillRect/>
            </a:stretch>
          </p:blipFill>
          <p:spPr bwMode="auto">
            <a:xfrm>
              <a:off x="6248400" y="4857749"/>
              <a:ext cx="2895599" cy="1749422"/>
            </a:xfrm>
            <a:prstGeom prst="rect">
              <a:avLst/>
            </a:prstGeom>
            <a:noFill/>
            <a:ln w="9525">
              <a:noFill/>
              <a:miter lim="800000"/>
              <a:headEnd/>
              <a:tailEnd/>
            </a:ln>
          </p:spPr>
        </p:pic>
        <p:sp>
          <p:nvSpPr>
            <p:cNvPr id="36" name="Rectangle 23">
              <a:extLst>
                <a:ext uri="{FF2B5EF4-FFF2-40B4-BE49-F238E27FC236}">
                  <a16:creationId xmlns:a16="http://schemas.microsoft.com/office/drawing/2014/main" id="{9435CDEB-9457-4A4B-B1EB-6C4794F139F5}"/>
                </a:ext>
              </a:extLst>
            </p:cNvPr>
            <p:cNvSpPr>
              <a:spLocks noChangeArrowheads="1"/>
            </p:cNvSpPr>
            <p:nvPr/>
          </p:nvSpPr>
          <p:spPr bwMode="auto">
            <a:xfrm>
              <a:off x="7043193" y="6608760"/>
              <a:ext cx="2243681" cy="191285"/>
            </a:xfrm>
            <a:prstGeom prst="rect">
              <a:avLst/>
            </a:prstGeom>
            <a:noFill/>
            <a:ln w="9525">
              <a:noFill/>
              <a:miter lim="800000"/>
              <a:headEnd/>
              <a:tailEnd/>
            </a:ln>
          </p:spPr>
          <p:txBody>
            <a:bodyPr wrap="square">
              <a:spAutoFit/>
            </a:bodyPr>
            <a:lstStyle/>
            <a:p>
              <a:pPr algn="r"/>
              <a:r>
                <a:rPr lang="en-US" sz="600">
                  <a:latin typeface="Calibri" pitchFamily="34" charset="0"/>
                </a:rPr>
                <a:t>www.flickr.com/photos/dirkhansen/2577929257/</a:t>
              </a:r>
            </a:p>
          </p:txBody>
        </p:sp>
        <p:pic>
          <p:nvPicPr>
            <p:cNvPr id="37" name="Picture 11" descr="IMG_0777.JPG">
              <a:extLst>
                <a:ext uri="{FF2B5EF4-FFF2-40B4-BE49-F238E27FC236}">
                  <a16:creationId xmlns:a16="http://schemas.microsoft.com/office/drawing/2014/main" id="{BCF996FC-40E4-49DD-AD7B-D3A50B1DC1B3}"/>
                </a:ext>
              </a:extLst>
            </p:cNvPr>
            <p:cNvPicPr>
              <a:picLocks noChangeAspect="1"/>
            </p:cNvPicPr>
            <p:nvPr/>
          </p:nvPicPr>
          <p:blipFill>
            <a:blip r:embed="rId3" cstate="print"/>
            <a:srcRect/>
            <a:stretch>
              <a:fillRect/>
            </a:stretch>
          </p:blipFill>
          <p:spPr bwMode="auto">
            <a:xfrm>
              <a:off x="108524" y="4226792"/>
              <a:ext cx="1707160" cy="2000971"/>
            </a:xfrm>
            <a:prstGeom prst="rect">
              <a:avLst/>
            </a:prstGeom>
            <a:noFill/>
            <a:ln w="9525">
              <a:noFill/>
              <a:miter lim="800000"/>
              <a:headEnd/>
              <a:tailEnd/>
            </a:ln>
          </p:spPr>
        </p:pic>
        <p:cxnSp>
          <p:nvCxnSpPr>
            <p:cNvPr id="34" name="Straight Arrow Connector 33">
              <a:extLst>
                <a:ext uri="{FF2B5EF4-FFF2-40B4-BE49-F238E27FC236}">
                  <a16:creationId xmlns:a16="http://schemas.microsoft.com/office/drawing/2014/main" id="{A2161EDE-3687-41FB-A2C5-1927DA719B4C}"/>
                </a:ext>
              </a:extLst>
            </p:cNvPr>
            <p:cNvCxnSpPr/>
            <p:nvPr/>
          </p:nvCxnSpPr>
          <p:spPr>
            <a:xfrm flipV="1">
              <a:off x="928688" y="3143250"/>
              <a:ext cx="6572250" cy="2928938"/>
            </a:xfrm>
            <a:prstGeom prst="straightConnector1">
              <a:avLst/>
            </a:prstGeom>
            <a:ln w="50800">
              <a:solidFill>
                <a:srgbClr val="00FF00"/>
              </a:solidFill>
              <a:tailEnd type="arrow"/>
            </a:ln>
          </p:spPr>
          <p:style>
            <a:lnRef idx="1">
              <a:schemeClr val="accent1"/>
            </a:lnRef>
            <a:fillRef idx="0">
              <a:schemeClr val="accent1"/>
            </a:fillRef>
            <a:effectRef idx="0">
              <a:schemeClr val="accent1"/>
            </a:effectRef>
            <a:fontRef idx="minor">
              <a:schemeClr val="tx1"/>
            </a:fontRef>
          </p:style>
        </p:cxnSp>
      </p:grpSp>
      <p:pic>
        <p:nvPicPr>
          <p:cNvPr id="38" name="Picture 2">
            <a:hlinkClick r:id="" action="ppaction://hlinkshowjump?jump=firstslide"/>
            <a:extLst>
              <a:ext uri="{FF2B5EF4-FFF2-40B4-BE49-F238E27FC236}">
                <a16:creationId xmlns:a16="http://schemas.microsoft.com/office/drawing/2014/main" id="{AA452C22-38B2-F346-A9EF-9AE075BC1A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3" y="6353287"/>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hlinkClick r:id="rId5" action="ppaction://hlinksldjump"/>
            <a:extLst>
              <a:ext uri="{FF2B5EF4-FFF2-40B4-BE49-F238E27FC236}">
                <a16:creationId xmlns:a16="http://schemas.microsoft.com/office/drawing/2014/main" id="{65479A3C-7198-3143-AD6F-577A6784E148}"/>
              </a:ext>
            </a:extLst>
          </p:cNvPr>
          <p:cNvSpPr txBox="1"/>
          <p:nvPr/>
        </p:nvSpPr>
        <p:spPr>
          <a:xfrm>
            <a:off x="-100131" y="6705055"/>
            <a:ext cx="838200" cy="215444"/>
          </a:xfrm>
          <a:prstGeom prst="rect">
            <a:avLst/>
          </a:prstGeom>
          <a:noFill/>
        </p:spPr>
        <p:txBody>
          <a:bodyPr wrap="square" rtlCol="0">
            <a:spAutoFit/>
          </a:bodyPr>
          <a:lstStyle/>
          <a:p>
            <a:pPr algn="ctr"/>
            <a:r>
              <a:rPr lang="en-AU" sz="800"/>
              <a:t>Home</a:t>
            </a:r>
            <a:endParaRPr lang="en-US" sz="800"/>
          </a:p>
        </p:txBody>
      </p:sp>
      <p:sp>
        <p:nvSpPr>
          <p:cNvPr id="41" name="TextBox 40">
            <a:extLst>
              <a:ext uri="{FF2B5EF4-FFF2-40B4-BE49-F238E27FC236}">
                <a16:creationId xmlns:a16="http://schemas.microsoft.com/office/drawing/2014/main" id="{AF379D72-7134-2A4C-BDA7-5228DE9F3A4F}"/>
              </a:ext>
            </a:extLst>
          </p:cNvPr>
          <p:cNvSpPr txBox="1"/>
          <p:nvPr/>
        </p:nvSpPr>
        <p:spPr>
          <a:xfrm>
            <a:off x="0" y="0"/>
            <a:ext cx="9144000" cy="461665"/>
          </a:xfrm>
          <a:prstGeom prst="rect">
            <a:avLst/>
          </a:prstGeom>
          <a:solidFill>
            <a:srgbClr val="76F112"/>
          </a:solidFill>
          <a:ln>
            <a:solidFill>
              <a:schemeClr val="bg1"/>
            </a:solidFill>
          </a:ln>
        </p:spPr>
        <p:txBody>
          <a:bodyPr wrap="square" rtlCol="0">
            <a:spAutoFit/>
          </a:bodyPr>
          <a:lstStyle/>
          <a:p>
            <a:pPr algn="ctr"/>
            <a:r>
              <a:rPr lang="en-US" sz="2400" b="1" dirty="0"/>
              <a:t>GOAL SETTING</a:t>
            </a:r>
          </a:p>
        </p:txBody>
      </p:sp>
    </p:spTree>
    <p:extLst>
      <p:ext uri="{BB962C8B-B14F-4D97-AF65-F5344CB8AC3E}">
        <p14:creationId xmlns:p14="http://schemas.microsoft.com/office/powerpoint/2010/main" val="3707260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3276600" y="649287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781499" y="6538911"/>
            <a:ext cx="2133600" cy="365125"/>
          </a:xfrm>
        </p:spPr>
        <p:txBody>
          <a:bodyPr/>
          <a:lstStyle/>
          <a:p>
            <a:fld id="{B6F15528-21DE-4FAA-801E-634DDDAF4B2B}" type="slidenum">
              <a:rPr lang="en-US" smtClean="0"/>
              <a:pPr/>
              <a:t>47</a:t>
            </a:fld>
            <a:endParaRPr lang="en-US"/>
          </a:p>
        </p:txBody>
      </p:sp>
      <p:sp>
        <p:nvSpPr>
          <p:cNvPr id="9" name="Content Placeholder 3">
            <a:extLst>
              <a:ext uri="{FF2B5EF4-FFF2-40B4-BE49-F238E27FC236}">
                <a16:creationId xmlns:a16="http://schemas.microsoft.com/office/drawing/2014/main" id="{D3AF7204-6C6D-4682-BCEA-00C1998D356E}"/>
              </a:ext>
            </a:extLst>
          </p:cNvPr>
          <p:cNvSpPr txBox="1">
            <a:spLocks/>
          </p:cNvSpPr>
          <p:nvPr/>
        </p:nvSpPr>
        <p:spPr>
          <a:xfrm>
            <a:off x="266699" y="727839"/>
            <a:ext cx="8610601" cy="457956"/>
          </a:xfrm>
          <a:prstGeom prst="rect">
            <a:avLst/>
          </a:prstGeom>
        </p:spPr>
        <p:style>
          <a:lnRef idx="3">
            <a:schemeClr val="lt1"/>
          </a:lnRef>
          <a:fillRef idx="1">
            <a:schemeClr val="dk1"/>
          </a:fillRef>
          <a:effectRef idx="1">
            <a:schemeClr val="dk1"/>
          </a:effectRef>
          <a:fontRef idx="minor">
            <a:schemeClr val="lt1"/>
          </a:fontRef>
        </p:style>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a:spcBef>
                <a:spcPts val="0"/>
              </a:spcBef>
              <a:buNone/>
            </a:pPr>
            <a:r>
              <a:rPr lang="en-US" sz="2000" b="1">
                <a:solidFill>
                  <a:schemeClr val="bg1"/>
                </a:solidFill>
              </a:rPr>
              <a:t>Goal Setting – Guidelines (please note variations of the SMARTER principle exists)</a:t>
            </a:r>
          </a:p>
        </p:txBody>
      </p:sp>
      <p:graphicFrame>
        <p:nvGraphicFramePr>
          <p:cNvPr id="8" name="Content Placeholder 4">
            <a:extLst>
              <a:ext uri="{FF2B5EF4-FFF2-40B4-BE49-F238E27FC236}">
                <a16:creationId xmlns:a16="http://schemas.microsoft.com/office/drawing/2014/main" id="{55921C51-E1F0-49A1-A19A-5043EE2F5DA9}"/>
              </a:ext>
            </a:extLst>
          </p:cNvPr>
          <p:cNvGraphicFramePr>
            <a:graphicFrameLocks/>
          </p:cNvGraphicFramePr>
          <p:nvPr>
            <p:extLst>
              <p:ext uri="{D42A27DB-BD31-4B8C-83A1-F6EECF244321}">
                <p14:modId xmlns:p14="http://schemas.microsoft.com/office/powerpoint/2010/main" val="1669709809"/>
              </p:ext>
            </p:extLst>
          </p:nvPr>
        </p:nvGraphicFramePr>
        <p:xfrm>
          <a:off x="304498" y="1334031"/>
          <a:ext cx="8610601" cy="5060700"/>
        </p:xfrm>
        <a:graphic>
          <a:graphicData uri="http://schemas.openxmlformats.org/drawingml/2006/table">
            <a:tbl>
              <a:tblPr firstRow="1" bandRow="1">
                <a:tableStyleId>{16D9F66E-5EB9-4882-86FB-DCBF35E3C3E4}</a:tableStyleId>
              </a:tblPr>
              <a:tblGrid>
                <a:gridCol w="1262555">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gridCol w="3766646">
                  <a:extLst>
                    <a:ext uri="{9D8B030D-6E8A-4147-A177-3AD203B41FA5}">
                      <a16:colId xmlns:a16="http://schemas.microsoft.com/office/drawing/2014/main" val="20002"/>
                    </a:ext>
                  </a:extLst>
                </a:gridCol>
              </a:tblGrid>
              <a:tr h="297303">
                <a:tc>
                  <a:txBody>
                    <a:bodyPr/>
                    <a:lstStyle/>
                    <a:p>
                      <a:pPr algn="ctr"/>
                      <a:r>
                        <a:rPr lang="en-US" sz="1600">
                          <a:latin typeface="+mn-lt"/>
                        </a:rPr>
                        <a:t>SMARTER</a:t>
                      </a:r>
                      <a:endParaRPr lang="en-US" sz="1600">
                        <a:latin typeface="+mn-lt"/>
                        <a:cs typeface="Palatino"/>
                      </a:endParaRPr>
                    </a:p>
                  </a:txBody>
                  <a:tcPr/>
                </a:tc>
                <a:tc>
                  <a:txBody>
                    <a:bodyPr/>
                    <a:lstStyle/>
                    <a:p>
                      <a:pPr algn="ctr"/>
                      <a:r>
                        <a:rPr lang="en-US" sz="1600">
                          <a:latin typeface="+mn-lt"/>
                        </a:rPr>
                        <a:t>DESCRIPTION</a:t>
                      </a:r>
                      <a:endParaRPr lang="en-US" sz="1600">
                        <a:latin typeface="+mn-lt"/>
                        <a:cs typeface="Palatino"/>
                      </a:endParaRPr>
                    </a:p>
                  </a:txBody>
                  <a:tcPr/>
                </a:tc>
                <a:tc>
                  <a:txBody>
                    <a:bodyPr/>
                    <a:lstStyle/>
                    <a:p>
                      <a:pPr algn="ctr"/>
                      <a:r>
                        <a:rPr lang="en-US" sz="1600" dirty="0">
                          <a:latin typeface="+mn-lt"/>
                        </a:rPr>
                        <a:t>EXAMPLE (volleyball)</a:t>
                      </a:r>
                      <a:endParaRPr lang="en-US" sz="1600" dirty="0">
                        <a:latin typeface="+mn-lt"/>
                        <a:cs typeface="Palatino"/>
                      </a:endParaRPr>
                    </a:p>
                  </a:txBody>
                  <a:tcPr/>
                </a:tc>
                <a:extLst>
                  <a:ext uri="{0D108BD9-81ED-4DB2-BD59-A6C34878D82A}">
                    <a16:rowId xmlns:a16="http://schemas.microsoft.com/office/drawing/2014/main" val="10000"/>
                  </a:ext>
                </a:extLst>
              </a:tr>
              <a:tr h="510452">
                <a:tc>
                  <a:txBody>
                    <a:bodyPr/>
                    <a:lstStyle/>
                    <a:p>
                      <a:pPr algn="ctr"/>
                      <a:r>
                        <a:rPr lang="en-US" sz="1600" b="1" u="sng" dirty="0">
                          <a:latin typeface="+mn-lt"/>
                        </a:rPr>
                        <a:t>S</a:t>
                      </a:r>
                      <a:r>
                        <a:rPr lang="en-US" sz="1600" b="1" dirty="0">
                          <a:latin typeface="+mn-lt"/>
                        </a:rPr>
                        <a:t>pecific</a:t>
                      </a:r>
                      <a:endParaRPr lang="en-US" sz="1600" b="1" dirty="0">
                        <a:latin typeface="+mn-lt"/>
                        <a:cs typeface="Palatino"/>
                      </a:endParaRPr>
                    </a:p>
                  </a:txBody>
                  <a:tcPr anchor="ctr"/>
                </a:tc>
                <a:tc>
                  <a:txBody>
                    <a:bodyPr/>
                    <a:lstStyle/>
                    <a:p>
                      <a:pPr algn="ctr"/>
                      <a:r>
                        <a:rPr lang="en-US" sz="1600" kern="1200" baseline="0">
                          <a:latin typeface="+mn-lt"/>
                        </a:rPr>
                        <a:t>Goals need to be specific and as clear as possible to focus attention.</a:t>
                      </a:r>
                      <a:endParaRPr lang="en-US" sz="1600">
                        <a:latin typeface="+mn-lt"/>
                        <a:cs typeface="Palatino"/>
                      </a:endParaRPr>
                    </a:p>
                  </a:txBody>
                  <a:tcPr anchor="ctr"/>
                </a:tc>
                <a:tc>
                  <a:txBody>
                    <a:bodyPr/>
                    <a:lstStyle/>
                    <a:p>
                      <a:pPr algn="ctr"/>
                      <a:r>
                        <a:rPr lang="en-US" sz="1600" kern="1200" baseline="0" dirty="0">
                          <a:latin typeface="+mn-lt"/>
                        </a:rPr>
                        <a:t>To use a float serve in volleyball effectively</a:t>
                      </a:r>
                      <a:endParaRPr lang="en-US" sz="1600" dirty="0">
                        <a:latin typeface="+mn-lt"/>
                        <a:cs typeface="Palatino"/>
                      </a:endParaRPr>
                    </a:p>
                  </a:txBody>
                  <a:tcPr anchor="ctr"/>
                </a:tc>
                <a:extLst>
                  <a:ext uri="{0D108BD9-81ED-4DB2-BD59-A6C34878D82A}">
                    <a16:rowId xmlns:a16="http://schemas.microsoft.com/office/drawing/2014/main" val="10001"/>
                  </a:ext>
                </a:extLst>
              </a:tr>
              <a:tr h="855730">
                <a:tc>
                  <a:txBody>
                    <a:bodyPr/>
                    <a:lstStyle/>
                    <a:p>
                      <a:pPr algn="ctr"/>
                      <a:r>
                        <a:rPr lang="en-US" sz="1600" b="1" u="sng" dirty="0">
                          <a:latin typeface="+mn-lt"/>
                        </a:rPr>
                        <a:t>M</a:t>
                      </a:r>
                      <a:r>
                        <a:rPr lang="en-US" sz="1600" b="1" dirty="0">
                          <a:latin typeface="+mn-lt"/>
                        </a:rPr>
                        <a:t>easurable</a:t>
                      </a:r>
                      <a:endParaRPr lang="en-US" sz="1600" b="1" dirty="0">
                        <a:latin typeface="+mn-lt"/>
                        <a:cs typeface="Palatino"/>
                      </a:endParaRPr>
                    </a:p>
                  </a:txBody>
                  <a:tcPr anchor="ctr"/>
                </a:tc>
                <a:tc>
                  <a:txBody>
                    <a:bodyPr/>
                    <a:lstStyle/>
                    <a:p>
                      <a:pPr marL="357188">
                        <a:lnSpc>
                          <a:spcPct val="80000"/>
                        </a:lnSpc>
                      </a:pPr>
                      <a:r>
                        <a:rPr lang="en-AU" sz="1600" dirty="0">
                          <a:latin typeface="+mn-lt"/>
                        </a:rPr>
                        <a:t>Need to be able to be assessable to see if progress is happening </a:t>
                      </a:r>
                    </a:p>
                  </a:txBody>
                  <a:tcPr anchor="ctr"/>
                </a:tc>
                <a:tc>
                  <a:txBody>
                    <a:bodyPr/>
                    <a:lstStyle/>
                    <a:p>
                      <a:pPr algn="ctr"/>
                      <a:r>
                        <a:rPr lang="en-US" sz="1600" kern="1200" baseline="0" dirty="0">
                          <a:latin typeface="+mn-lt"/>
                        </a:rPr>
                        <a:t>To land the serve within the back court on 8 out of 10 attempts during training (2 x  per week). </a:t>
                      </a:r>
                      <a:endParaRPr lang="en-US" sz="1600" dirty="0">
                        <a:latin typeface="+mn-lt"/>
                        <a:cs typeface="Palatino"/>
                      </a:endParaRPr>
                    </a:p>
                  </a:txBody>
                  <a:tcPr anchor="ctr"/>
                </a:tc>
                <a:extLst>
                  <a:ext uri="{0D108BD9-81ED-4DB2-BD59-A6C34878D82A}">
                    <a16:rowId xmlns:a16="http://schemas.microsoft.com/office/drawing/2014/main" val="10002"/>
                  </a:ext>
                </a:extLst>
              </a:tr>
              <a:tr h="693710">
                <a:tc>
                  <a:txBody>
                    <a:bodyPr/>
                    <a:lstStyle/>
                    <a:p>
                      <a:pPr algn="ctr"/>
                      <a:r>
                        <a:rPr lang="en-US" sz="1600" b="1" u="sng" dirty="0">
                          <a:latin typeface="+mn-lt"/>
                        </a:rPr>
                        <a:t>A</a:t>
                      </a:r>
                      <a:r>
                        <a:rPr lang="en-US" sz="1600" b="1" dirty="0">
                          <a:latin typeface="+mn-lt"/>
                        </a:rPr>
                        <a:t>ccepted</a:t>
                      </a:r>
                      <a:endParaRPr lang="en-US" sz="1600" b="1" dirty="0">
                        <a:latin typeface="+mn-lt"/>
                        <a:cs typeface="Palatino"/>
                      </a:endParaRPr>
                    </a:p>
                  </a:txBody>
                  <a:tcPr anchor="ctr"/>
                </a:tc>
                <a:tc>
                  <a:txBody>
                    <a:bodyPr/>
                    <a:lstStyle/>
                    <a:p>
                      <a:pPr algn="ctr"/>
                      <a:r>
                        <a:rPr lang="en-US" sz="1600" kern="1200" baseline="0" dirty="0">
                          <a:latin typeface="+mn-lt"/>
                        </a:rPr>
                        <a:t>Goals need to be accepted by all parties involved in preparing the athlete (coach, family, etc.)</a:t>
                      </a:r>
                      <a:endParaRPr lang="en-US" sz="1600" dirty="0">
                        <a:latin typeface="+mn-lt"/>
                        <a:cs typeface="Palatino"/>
                      </a:endParaRPr>
                    </a:p>
                  </a:txBody>
                  <a:tcPr anchor="ctr"/>
                </a:tc>
                <a:tc>
                  <a:txBody>
                    <a:bodyPr/>
                    <a:lstStyle/>
                    <a:p>
                      <a:pPr algn="ctr"/>
                      <a:r>
                        <a:rPr lang="en-US" sz="1600" kern="1200" baseline="0">
                          <a:latin typeface="+mn-lt"/>
                        </a:rPr>
                        <a:t>‘Okay, we’re all agreed.’</a:t>
                      </a:r>
                      <a:endParaRPr lang="en-US" sz="1600">
                        <a:latin typeface="+mn-lt"/>
                        <a:cs typeface="Palatino"/>
                      </a:endParaRPr>
                    </a:p>
                  </a:txBody>
                  <a:tcPr anchor="ctr"/>
                </a:tc>
                <a:extLst>
                  <a:ext uri="{0D108BD9-81ED-4DB2-BD59-A6C34878D82A}">
                    <a16:rowId xmlns:a16="http://schemas.microsoft.com/office/drawing/2014/main" val="10003"/>
                  </a:ext>
                </a:extLst>
              </a:tr>
              <a:tr h="578090">
                <a:tc>
                  <a:txBody>
                    <a:bodyPr/>
                    <a:lstStyle/>
                    <a:p>
                      <a:pPr algn="ctr"/>
                      <a:r>
                        <a:rPr lang="en-US" sz="1600" b="1" u="sng" dirty="0">
                          <a:latin typeface="+mn-lt"/>
                        </a:rPr>
                        <a:t>R</a:t>
                      </a:r>
                      <a:r>
                        <a:rPr lang="en-US" sz="1600" b="1" dirty="0">
                          <a:latin typeface="+mn-lt"/>
                        </a:rPr>
                        <a:t>ealistic</a:t>
                      </a:r>
                      <a:endParaRPr lang="en-US" sz="1600" b="1" dirty="0">
                        <a:latin typeface="+mn-lt"/>
                        <a:cs typeface="Palatino"/>
                      </a:endParaRPr>
                    </a:p>
                  </a:txBody>
                  <a:tcPr anchor="ctr"/>
                </a:tc>
                <a:tc>
                  <a:txBody>
                    <a:bodyPr/>
                    <a:lstStyle/>
                    <a:p>
                      <a:pPr algn="ctr"/>
                      <a:r>
                        <a:rPr lang="en-AU" sz="1600" dirty="0">
                          <a:latin typeface="+mn-lt"/>
                        </a:rPr>
                        <a:t>Goals need to be achievable and within the athlete’s capacity</a:t>
                      </a:r>
                      <a:endParaRPr lang="en-US" sz="1600" dirty="0">
                        <a:latin typeface="+mn-lt"/>
                        <a:cs typeface="Palatino"/>
                      </a:endParaRPr>
                    </a:p>
                  </a:txBody>
                  <a:tcPr anchor="ctr"/>
                </a:tc>
                <a:tc>
                  <a:txBody>
                    <a:bodyPr/>
                    <a:lstStyle/>
                    <a:p>
                      <a:pPr algn="ctr"/>
                      <a:r>
                        <a:rPr lang="en-US" sz="1600" kern="1200" baseline="0" dirty="0">
                          <a:latin typeface="+mn-lt"/>
                        </a:rPr>
                        <a:t>80% success rate is realistic for this player.</a:t>
                      </a:r>
                      <a:endParaRPr lang="en-US" sz="1600" dirty="0">
                        <a:latin typeface="+mn-lt"/>
                        <a:cs typeface="Palatino"/>
                      </a:endParaRPr>
                    </a:p>
                  </a:txBody>
                  <a:tcPr anchor="ctr"/>
                </a:tc>
                <a:extLst>
                  <a:ext uri="{0D108BD9-81ED-4DB2-BD59-A6C34878D82A}">
                    <a16:rowId xmlns:a16="http://schemas.microsoft.com/office/drawing/2014/main" val="10004"/>
                  </a:ext>
                </a:extLst>
              </a:tr>
              <a:tr h="412921">
                <a:tc>
                  <a:txBody>
                    <a:bodyPr/>
                    <a:lstStyle/>
                    <a:p>
                      <a:pPr algn="ctr"/>
                      <a:r>
                        <a:rPr lang="en-US" sz="1600" b="1" u="sng" dirty="0">
                          <a:latin typeface="+mn-lt"/>
                        </a:rPr>
                        <a:t>T</a:t>
                      </a:r>
                      <a:r>
                        <a:rPr lang="en-US" sz="1600" b="1" dirty="0">
                          <a:latin typeface="+mn-lt"/>
                        </a:rPr>
                        <a:t>ime Phased</a:t>
                      </a:r>
                      <a:endParaRPr lang="en-US" sz="1600" b="1" dirty="0">
                        <a:latin typeface="+mn-lt"/>
                        <a:cs typeface="Palatino"/>
                      </a:endParaRPr>
                    </a:p>
                  </a:txBody>
                  <a:tcPr anchor="ctr"/>
                </a:tc>
                <a:tc>
                  <a:txBody>
                    <a:bodyPr/>
                    <a:lstStyle/>
                    <a:p>
                      <a:pPr marL="357188" algn="ctr">
                        <a:lnSpc>
                          <a:spcPct val="80000"/>
                        </a:lnSpc>
                      </a:pPr>
                      <a:r>
                        <a:rPr lang="en-AU" sz="1600" dirty="0">
                          <a:latin typeface="+mn-lt"/>
                        </a:rPr>
                        <a:t>Specific date for completion needs to be set</a:t>
                      </a:r>
                    </a:p>
                  </a:txBody>
                  <a:tcPr anchor="ctr"/>
                </a:tc>
                <a:tc>
                  <a:txBody>
                    <a:bodyPr/>
                    <a:lstStyle/>
                    <a:p>
                      <a:pPr algn="ctr"/>
                      <a:r>
                        <a:rPr lang="en-US" sz="1600" kern="1200" baseline="0" dirty="0">
                          <a:latin typeface="+mn-lt"/>
                        </a:rPr>
                        <a:t>22</a:t>
                      </a:r>
                      <a:r>
                        <a:rPr lang="en-US" sz="1600" kern="1200" baseline="30000" dirty="0">
                          <a:latin typeface="+mn-lt"/>
                        </a:rPr>
                        <a:t>nd  </a:t>
                      </a:r>
                      <a:r>
                        <a:rPr lang="en-US" sz="1600" kern="1200" baseline="0" dirty="0">
                          <a:latin typeface="+mn-lt"/>
                        </a:rPr>
                        <a:t>November</a:t>
                      </a:r>
                      <a:endParaRPr lang="en-US" sz="1600" baseline="0" dirty="0">
                        <a:latin typeface="+mn-lt"/>
                        <a:cs typeface="Palatino"/>
                      </a:endParaRPr>
                    </a:p>
                  </a:txBody>
                  <a:tcPr anchor="ctr"/>
                </a:tc>
                <a:extLst>
                  <a:ext uri="{0D108BD9-81ED-4DB2-BD59-A6C34878D82A}">
                    <a16:rowId xmlns:a16="http://schemas.microsoft.com/office/drawing/2014/main" val="10005"/>
                  </a:ext>
                </a:extLst>
              </a:tr>
              <a:tr h="297303">
                <a:tc>
                  <a:txBody>
                    <a:bodyPr/>
                    <a:lstStyle/>
                    <a:p>
                      <a:pPr algn="ctr"/>
                      <a:r>
                        <a:rPr lang="en-US" sz="1600" b="1" u="sng" dirty="0">
                          <a:latin typeface="+mn-lt"/>
                        </a:rPr>
                        <a:t>E</a:t>
                      </a:r>
                      <a:r>
                        <a:rPr lang="en-US" sz="1600" b="1" dirty="0">
                          <a:latin typeface="+mn-lt"/>
                        </a:rPr>
                        <a:t>xciting</a:t>
                      </a:r>
                      <a:endParaRPr lang="en-US" sz="1600" b="1" dirty="0">
                        <a:latin typeface="+mn-lt"/>
                        <a:cs typeface="Palatino"/>
                      </a:endParaRPr>
                    </a:p>
                  </a:txBody>
                  <a:tcPr anchor="ctr"/>
                </a:tc>
                <a:tc>
                  <a:txBody>
                    <a:bodyPr/>
                    <a:lstStyle/>
                    <a:p>
                      <a:pPr algn="ctr"/>
                      <a:r>
                        <a:rPr lang="en-US" sz="1600" kern="1200" baseline="0">
                          <a:latin typeface="+mn-lt"/>
                        </a:rPr>
                        <a:t>The athlete needs to be challenged and inspired.</a:t>
                      </a:r>
                      <a:endParaRPr lang="en-US" sz="1600">
                        <a:latin typeface="+mn-lt"/>
                        <a:cs typeface="Palatino"/>
                      </a:endParaRPr>
                    </a:p>
                  </a:txBody>
                  <a:tcPr anchor="ctr"/>
                </a:tc>
                <a:tc>
                  <a:txBody>
                    <a:bodyPr/>
                    <a:lstStyle/>
                    <a:p>
                      <a:pPr algn="ctr"/>
                      <a:r>
                        <a:rPr lang="en-US" sz="1600" dirty="0">
                          <a:latin typeface="+mn-lt"/>
                          <a:cs typeface="Palatino"/>
                        </a:rPr>
                        <a:t>Create a game from the goal that can be used at training</a:t>
                      </a:r>
                    </a:p>
                  </a:txBody>
                  <a:tcPr anchor="ctr"/>
                </a:tc>
                <a:extLst>
                  <a:ext uri="{0D108BD9-81ED-4DB2-BD59-A6C34878D82A}">
                    <a16:rowId xmlns:a16="http://schemas.microsoft.com/office/drawing/2014/main" val="10006"/>
                  </a:ext>
                </a:extLst>
              </a:tr>
              <a:tr h="297303">
                <a:tc>
                  <a:txBody>
                    <a:bodyPr/>
                    <a:lstStyle/>
                    <a:p>
                      <a:pPr algn="ctr"/>
                      <a:r>
                        <a:rPr lang="en-US" sz="1600" b="1" u="sng" dirty="0">
                          <a:latin typeface="+mn-lt"/>
                        </a:rPr>
                        <a:t>R</a:t>
                      </a:r>
                      <a:r>
                        <a:rPr lang="en-US" sz="1600" b="1" dirty="0">
                          <a:latin typeface="+mn-lt"/>
                        </a:rPr>
                        <a:t>eviewed</a:t>
                      </a:r>
                      <a:endParaRPr lang="en-US" sz="1600" b="1" dirty="0">
                        <a:latin typeface="+mn-lt"/>
                        <a:cs typeface="Palatino"/>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a:latin typeface="+mn-lt"/>
                        </a:rPr>
                        <a:t>Goals are monitored and adjustment made if necessary</a:t>
                      </a:r>
                      <a:r>
                        <a:rPr lang="en-US" sz="1600" baseline="0" dirty="0">
                          <a:latin typeface="+mn-lt"/>
                        </a:rPr>
                        <a:t>.</a:t>
                      </a:r>
                      <a:endParaRPr lang="en-US" sz="1600" dirty="0">
                        <a:latin typeface="+mn-lt"/>
                        <a:cs typeface="Palatino"/>
                      </a:endParaRPr>
                    </a:p>
                  </a:txBody>
                  <a:tcPr anchor="ctr"/>
                </a:tc>
                <a:tc>
                  <a:txBody>
                    <a:bodyPr/>
                    <a:lstStyle/>
                    <a:p>
                      <a:pPr algn="ctr"/>
                      <a:r>
                        <a:rPr lang="en-US" sz="1600" dirty="0">
                          <a:latin typeface="+mn-lt"/>
                          <a:cs typeface="Palatino"/>
                        </a:rPr>
                        <a:t>Goal has been met and now needs to be readjusted to ensure the player is still stimulated</a:t>
                      </a:r>
                    </a:p>
                  </a:txBody>
                  <a:tcPr anchor="ctr"/>
                </a:tc>
                <a:extLst>
                  <a:ext uri="{0D108BD9-81ED-4DB2-BD59-A6C34878D82A}">
                    <a16:rowId xmlns:a16="http://schemas.microsoft.com/office/drawing/2014/main" val="10007"/>
                  </a:ext>
                </a:extLst>
              </a:tr>
            </a:tbl>
          </a:graphicData>
        </a:graphic>
      </p:graphicFrame>
      <p:pic>
        <p:nvPicPr>
          <p:cNvPr id="10" name="Picture 2">
            <a:hlinkClick r:id="" action="ppaction://hlinkshowjump?jump=firstslide"/>
            <a:extLst>
              <a:ext uri="{FF2B5EF4-FFF2-40B4-BE49-F238E27FC236}">
                <a16:creationId xmlns:a16="http://schemas.microsoft.com/office/drawing/2014/main" id="{9355CCD2-026E-5B4E-AF28-38EB386A6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hlinkClick r:id="rId3" action="ppaction://hlinksldjump"/>
            <a:extLst>
              <a:ext uri="{FF2B5EF4-FFF2-40B4-BE49-F238E27FC236}">
                <a16:creationId xmlns:a16="http://schemas.microsoft.com/office/drawing/2014/main" id="{AC7B31B8-04D0-AF43-859A-50FB1C7EDB7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1087C84B-0AD1-894A-A4A6-5A2329E8B9C2}"/>
              </a:ext>
            </a:extLst>
          </p:cNvPr>
          <p:cNvSpPr txBox="1"/>
          <p:nvPr/>
        </p:nvSpPr>
        <p:spPr>
          <a:xfrm>
            <a:off x="0" y="0"/>
            <a:ext cx="9144000" cy="461665"/>
          </a:xfrm>
          <a:prstGeom prst="rect">
            <a:avLst/>
          </a:prstGeom>
          <a:solidFill>
            <a:srgbClr val="76F112"/>
          </a:solidFill>
          <a:ln>
            <a:solidFill>
              <a:schemeClr val="bg1"/>
            </a:solidFill>
          </a:ln>
        </p:spPr>
        <p:txBody>
          <a:bodyPr wrap="square" rtlCol="0">
            <a:spAutoFit/>
          </a:bodyPr>
          <a:lstStyle/>
          <a:p>
            <a:pPr algn="ctr"/>
            <a:r>
              <a:rPr lang="en-US" sz="2400" b="1" dirty="0"/>
              <a:t>GOAL SETTING</a:t>
            </a:r>
          </a:p>
        </p:txBody>
      </p:sp>
    </p:spTree>
    <p:extLst>
      <p:ext uri="{BB962C8B-B14F-4D97-AF65-F5344CB8AC3E}">
        <p14:creationId xmlns:p14="http://schemas.microsoft.com/office/powerpoint/2010/main" val="1796071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497761" y="1423222"/>
            <a:ext cx="4712287" cy="5078313"/>
          </a:xfrm>
          <a:prstGeom prst="rect">
            <a:avLst/>
          </a:prstGeom>
          <a:solidFill>
            <a:schemeClr val="bg1"/>
          </a:solidFill>
          <a:ln w="9525">
            <a:solidFill>
              <a:srgbClr val="00B0F0"/>
            </a:solidFill>
            <a:miter lim="800000"/>
            <a:headEnd/>
            <a:tailEnd/>
          </a:ln>
        </p:spPr>
        <p:txBody>
          <a:bodyPr wrap="square">
            <a:spAutoFit/>
          </a:bodyPr>
          <a:lstStyle/>
          <a:p>
            <a:pPr marL="285750" indent="-285750">
              <a:buFont typeface="Arial" panose="020B0604020202020204" pitchFamily="34" charset="0"/>
              <a:buChar char="•"/>
            </a:pPr>
            <a:r>
              <a:rPr lang="en-US" dirty="0">
                <a:latin typeface="Calibri" pitchFamily="34" charset="0"/>
              </a:rPr>
              <a:t>Younger performers respond better to short term goals which are achievable – such goals provide motivation for the developing player.</a:t>
            </a:r>
          </a:p>
          <a:p>
            <a:pPr marL="742950" lvl="1" indent="-285750">
              <a:buFont typeface="Cambria Math" panose="02040503050406030204" pitchFamily="18" charset="0"/>
              <a:buChar char="⎯"/>
            </a:pPr>
            <a:r>
              <a:rPr lang="en-US" dirty="0">
                <a:latin typeface="Calibri" pitchFamily="34" charset="0"/>
              </a:rPr>
              <a:t>Coaches must be careful when setting goals for junior athletes as they may not have the skills to cope with failure as well as older athletes</a:t>
            </a:r>
          </a:p>
          <a:p>
            <a:pPr marL="742950" lvl="1" indent="-285750">
              <a:buFont typeface="Cambria Math" panose="02040503050406030204" pitchFamily="18" charset="0"/>
              <a:buChar char="⎯"/>
            </a:pPr>
            <a:r>
              <a:rPr lang="en-US" dirty="0">
                <a:latin typeface="Calibri" pitchFamily="34" charset="0"/>
              </a:rPr>
              <a:t>As a result it is important for younger athletes to focus on setting achievable performance goals</a:t>
            </a:r>
          </a:p>
          <a:p>
            <a:pPr marL="285750" indent="-285750">
              <a:buFont typeface="Arial" panose="020B0604020202020204" pitchFamily="34" charset="0"/>
              <a:buChar char="•"/>
            </a:pPr>
            <a:r>
              <a:rPr lang="en-US" dirty="0">
                <a:latin typeface="Calibri" pitchFamily="34" charset="0"/>
              </a:rPr>
              <a:t>As players get older, the goals set can become more challenging and the time taken to achieve these goals can be extended.</a:t>
            </a:r>
          </a:p>
          <a:p>
            <a:pPr marL="285750" indent="-285750">
              <a:buFont typeface="Arial" panose="020B0604020202020204" pitchFamily="34" charset="0"/>
              <a:buChar char="•"/>
            </a:pPr>
            <a:r>
              <a:rPr lang="en-US" dirty="0">
                <a:latin typeface="Calibri" pitchFamily="34" charset="0"/>
              </a:rPr>
              <a:t>With increasing age, athletes must regularly evaluate and reassess their goals to ensure they remain realistic, particularly as their performance drops due to reduced physiological capacities.</a:t>
            </a:r>
          </a:p>
        </p:txBody>
      </p:sp>
      <p:sp>
        <p:nvSpPr>
          <p:cNvPr id="32" name="Slide Number Placeholder 31"/>
          <p:cNvSpPr>
            <a:spLocks noGrp="1"/>
          </p:cNvSpPr>
          <p:nvPr>
            <p:ph type="sldNum" sz="quarter" idx="12"/>
          </p:nvPr>
        </p:nvSpPr>
        <p:spPr>
          <a:xfrm>
            <a:off x="7086600" y="6489905"/>
            <a:ext cx="2057400" cy="365125"/>
          </a:xfrm>
        </p:spPr>
        <p:txBody>
          <a:bodyPr/>
          <a:lstStyle/>
          <a:p>
            <a:pPr>
              <a:defRPr/>
            </a:pPr>
            <a:fld id="{45B70030-C5ED-4C20-AA4F-60533FC034F7}" type="slidenum">
              <a:rPr lang="en-US" smtClean="0"/>
              <a:pPr>
                <a:defRPr/>
              </a:pPr>
              <a:t>48</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2400766" y="6514889"/>
            <a:ext cx="3086100" cy="365125"/>
          </a:xfrm>
        </p:spPr>
        <p:txBody>
          <a:bodyPr/>
          <a:lstStyle/>
          <a:p>
            <a:r>
              <a:rPr lang="en-US" dirty="0"/>
              <a:t>©PE STUDIES RESOURCES</a:t>
            </a:r>
          </a:p>
        </p:txBody>
      </p:sp>
      <p:sp>
        <p:nvSpPr>
          <p:cNvPr id="11" name="TextBox 17">
            <a:extLst>
              <a:ext uri="{FF2B5EF4-FFF2-40B4-BE49-F238E27FC236}">
                <a16:creationId xmlns:a16="http://schemas.microsoft.com/office/drawing/2014/main" id="{19EA199B-E1C0-4D4D-AEAD-4DE240A6F84D}"/>
              </a:ext>
            </a:extLst>
          </p:cNvPr>
          <p:cNvSpPr txBox="1">
            <a:spLocks noChangeArrowheads="1"/>
          </p:cNvSpPr>
          <p:nvPr/>
        </p:nvSpPr>
        <p:spPr bwMode="auto">
          <a:xfrm rot="20899400">
            <a:off x="236834" y="758934"/>
            <a:ext cx="2879965"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age</a:t>
            </a:r>
          </a:p>
        </p:txBody>
      </p:sp>
      <p:sp>
        <p:nvSpPr>
          <p:cNvPr id="12" name="TextBox 11">
            <a:extLst>
              <a:ext uri="{FF2B5EF4-FFF2-40B4-BE49-F238E27FC236}">
                <a16:creationId xmlns:a16="http://schemas.microsoft.com/office/drawing/2014/main" id="{0EC6DC61-E8BE-204B-808F-604336E8FE91}"/>
              </a:ext>
            </a:extLst>
          </p:cNvPr>
          <p:cNvSpPr txBox="1"/>
          <p:nvPr/>
        </p:nvSpPr>
        <p:spPr>
          <a:xfrm>
            <a:off x="0" y="0"/>
            <a:ext cx="9144000" cy="461665"/>
          </a:xfrm>
          <a:prstGeom prst="rect">
            <a:avLst/>
          </a:prstGeom>
          <a:solidFill>
            <a:srgbClr val="76F112"/>
          </a:solidFill>
          <a:ln>
            <a:solidFill>
              <a:schemeClr val="bg1"/>
            </a:solidFill>
          </a:ln>
        </p:spPr>
        <p:txBody>
          <a:bodyPr wrap="square" rtlCol="0">
            <a:spAutoFit/>
          </a:bodyPr>
          <a:lstStyle/>
          <a:p>
            <a:pPr algn="ctr"/>
            <a:r>
              <a:rPr lang="en-US" sz="2400" b="1" dirty="0"/>
              <a:t>GOAL SETTING</a:t>
            </a:r>
          </a:p>
        </p:txBody>
      </p:sp>
      <p:pic>
        <p:nvPicPr>
          <p:cNvPr id="4" name="Picture 3">
            <a:extLst>
              <a:ext uri="{FF2B5EF4-FFF2-40B4-BE49-F238E27FC236}">
                <a16:creationId xmlns:a16="http://schemas.microsoft.com/office/drawing/2014/main" id="{FA8E8F22-4B1E-6E4F-9299-60496FDA4F9C}"/>
              </a:ext>
            </a:extLst>
          </p:cNvPr>
          <p:cNvPicPr>
            <a:picLocks noChangeAspect="1"/>
          </p:cNvPicPr>
          <p:nvPr/>
        </p:nvPicPr>
        <p:blipFill>
          <a:blip r:embed="rId5"/>
          <a:stretch>
            <a:fillRect/>
          </a:stretch>
        </p:blipFill>
        <p:spPr>
          <a:xfrm>
            <a:off x="5319379" y="1072090"/>
            <a:ext cx="3598476" cy="5186605"/>
          </a:xfrm>
          <a:prstGeom prst="rect">
            <a:avLst/>
          </a:prstGeom>
        </p:spPr>
      </p:pic>
      <p:sp>
        <p:nvSpPr>
          <p:cNvPr id="5" name="Rectangle 4">
            <a:extLst>
              <a:ext uri="{FF2B5EF4-FFF2-40B4-BE49-F238E27FC236}">
                <a16:creationId xmlns:a16="http://schemas.microsoft.com/office/drawing/2014/main" id="{B6D3DFB5-EB79-0C41-A30C-85CC4B6B628E}"/>
              </a:ext>
            </a:extLst>
          </p:cNvPr>
          <p:cNvSpPr/>
          <p:nvPr/>
        </p:nvSpPr>
        <p:spPr>
          <a:xfrm>
            <a:off x="5210048" y="6258695"/>
            <a:ext cx="3707807" cy="246221"/>
          </a:xfrm>
          <a:prstGeom prst="rect">
            <a:avLst/>
          </a:prstGeom>
        </p:spPr>
        <p:txBody>
          <a:bodyPr wrap="square">
            <a:spAutoFit/>
          </a:bodyPr>
          <a:lstStyle/>
          <a:p>
            <a:r>
              <a:rPr lang="en-US" sz="500" dirty="0"/>
              <a:t>https://</a:t>
            </a:r>
            <a:r>
              <a:rPr lang="en-US" sz="500" dirty="0" err="1"/>
              <a:t>commons.wikimedia.org</a:t>
            </a:r>
            <a:r>
              <a:rPr lang="en-US" sz="500" dirty="0"/>
              <a:t>/wiki/File:Irada_Aliyeva._Athletics_at_the_2016_Summer_Paralympics_%E2%80%93_Women%27s_javelin_throw_F13_4.jpg</a:t>
            </a:r>
          </a:p>
        </p:txBody>
      </p:sp>
    </p:spTree>
    <p:extLst>
      <p:ext uri="{BB962C8B-B14F-4D97-AF65-F5344CB8AC3E}">
        <p14:creationId xmlns:p14="http://schemas.microsoft.com/office/powerpoint/2010/main" val="391100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497762" y="1746750"/>
            <a:ext cx="4650708" cy="4247317"/>
          </a:xfrm>
          <a:prstGeom prst="rect">
            <a:avLst/>
          </a:prstGeom>
          <a:solidFill>
            <a:schemeClr val="bg1"/>
          </a:solidFill>
          <a:ln w="9525">
            <a:solidFill>
              <a:srgbClr val="00B0F0"/>
            </a:solidFill>
            <a:miter lim="800000"/>
            <a:headEnd/>
            <a:tailEnd/>
          </a:ln>
        </p:spPr>
        <p:txBody>
          <a:bodyPr wrap="square">
            <a:spAutoFit/>
          </a:bodyPr>
          <a:lstStyle/>
          <a:p>
            <a:pPr marL="285750" indent="-285750">
              <a:buFont typeface="Arial" panose="020B0604020202020204" pitchFamily="34" charset="0"/>
              <a:buChar char="•"/>
              <a:defRPr/>
            </a:pPr>
            <a:r>
              <a:rPr lang="en-US" dirty="0">
                <a:latin typeface="Calibri" pitchFamily="34" charset="0"/>
              </a:rPr>
              <a:t>Irrespective of skill level, it is vital coaches and athletes follow the principles of goal setting or they become ineffective. </a:t>
            </a:r>
          </a:p>
          <a:p>
            <a:pPr marL="285750" indent="-285750">
              <a:buFont typeface="Arial" panose="020B0604020202020204" pitchFamily="34" charset="0"/>
              <a:buChar char="•"/>
              <a:defRPr/>
            </a:pPr>
            <a:r>
              <a:rPr lang="en-US" dirty="0">
                <a:latin typeface="Calibri" pitchFamily="34" charset="0"/>
              </a:rPr>
              <a:t>Novice athletes starting out may simply set goals relating to the basic skills of the game and as the skills become more automated, the goals may change to relate more to the learning of strategies and tactics</a:t>
            </a:r>
          </a:p>
          <a:p>
            <a:pPr marL="742950" lvl="1" indent="-285750">
              <a:buFont typeface="Cambria Math" panose="02040503050406030204" pitchFamily="18" charset="0"/>
              <a:buChar char="⎯"/>
              <a:defRPr/>
            </a:pPr>
            <a:r>
              <a:rPr lang="en-US" dirty="0">
                <a:latin typeface="Calibri" pitchFamily="34" charset="0"/>
              </a:rPr>
              <a:t>Novice athletes who set goals which cannot be achieved decrease motivation levels and can lead to drop out from the sport.</a:t>
            </a:r>
          </a:p>
          <a:p>
            <a:pPr marL="285750" indent="-285750" fontAlgn="auto">
              <a:spcBef>
                <a:spcPts val="0"/>
              </a:spcBef>
              <a:spcAft>
                <a:spcPts val="0"/>
              </a:spcAft>
              <a:buFont typeface="Arial" panose="020B0604020202020204" pitchFamily="34" charset="0"/>
              <a:buChar char="•"/>
              <a:defRPr/>
            </a:pPr>
            <a:r>
              <a:rPr lang="en-US" dirty="0"/>
              <a:t>Professional athletes must also set goals which are both challenging yet achievable otherwise this can lead to loss of motivation </a:t>
            </a:r>
          </a:p>
        </p:txBody>
      </p:sp>
      <p:sp>
        <p:nvSpPr>
          <p:cNvPr id="32" name="Slide Number Placeholder 31"/>
          <p:cNvSpPr>
            <a:spLocks noGrp="1"/>
          </p:cNvSpPr>
          <p:nvPr>
            <p:ph type="sldNum" sz="quarter" idx="12"/>
          </p:nvPr>
        </p:nvSpPr>
        <p:spPr>
          <a:xfrm>
            <a:off x="7086600" y="6489905"/>
            <a:ext cx="2057400" cy="365125"/>
          </a:xfrm>
        </p:spPr>
        <p:txBody>
          <a:bodyPr/>
          <a:lstStyle/>
          <a:p>
            <a:pPr>
              <a:defRPr/>
            </a:pPr>
            <a:fld id="{45B70030-C5ED-4C20-AA4F-60533FC034F7}" type="slidenum">
              <a:rPr lang="en-US" smtClean="0"/>
              <a:pPr>
                <a:defRPr/>
              </a:pPr>
              <a:t>49</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028950" y="6582820"/>
            <a:ext cx="3086100" cy="365125"/>
          </a:xfrm>
        </p:spPr>
        <p:txBody>
          <a:bodyPr/>
          <a:lstStyle/>
          <a:p>
            <a:r>
              <a:rPr lang="en-US" dirty="0"/>
              <a:t>©PE STUDIES RESOURCES</a:t>
            </a:r>
          </a:p>
        </p:txBody>
      </p:sp>
      <p:sp>
        <p:nvSpPr>
          <p:cNvPr id="11" name="TextBox 17">
            <a:extLst>
              <a:ext uri="{FF2B5EF4-FFF2-40B4-BE49-F238E27FC236}">
                <a16:creationId xmlns:a16="http://schemas.microsoft.com/office/drawing/2014/main" id="{19EA199B-E1C0-4D4D-AEAD-4DE240A6F84D}"/>
              </a:ext>
            </a:extLst>
          </p:cNvPr>
          <p:cNvSpPr txBox="1">
            <a:spLocks noChangeArrowheads="1"/>
          </p:cNvSpPr>
          <p:nvPr/>
        </p:nvSpPr>
        <p:spPr bwMode="auto">
          <a:xfrm rot="20461556">
            <a:off x="53749" y="998893"/>
            <a:ext cx="2879965"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skill level</a:t>
            </a:r>
          </a:p>
        </p:txBody>
      </p:sp>
      <p:sp>
        <p:nvSpPr>
          <p:cNvPr id="12" name="TextBox 11">
            <a:extLst>
              <a:ext uri="{FF2B5EF4-FFF2-40B4-BE49-F238E27FC236}">
                <a16:creationId xmlns:a16="http://schemas.microsoft.com/office/drawing/2014/main" id="{0EC6DC61-E8BE-204B-808F-604336E8FE91}"/>
              </a:ext>
            </a:extLst>
          </p:cNvPr>
          <p:cNvSpPr txBox="1"/>
          <p:nvPr/>
        </p:nvSpPr>
        <p:spPr>
          <a:xfrm>
            <a:off x="0" y="0"/>
            <a:ext cx="9144000" cy="461665"/>
          </a:xfrm>
          <a:prstGeom prst="rect">
            <a:avLst/>
          </a:prstGeom>
          <a:solidFill>
            <a:srgbClr val="76F112"/>
          </a:solidFill>
          <a:ln>
            <a:solidFill>
              <a:schemeClr val="bg1"/>
            </a:solidFill>
          </a:ln>
        </p:spPr>
        <p:txBody>
          <a:bodyPr wrap="square" rtlCol="0">
            <a:spAutoFit/>
          </a:bodyPr>
          <a:lstStyle/>
          <a:p>
            <a:pPr algn="ctr"/>
            <a:r>
              <a:rPr lang="en-US" sz="2400" b="1" dirty="0"/>
              <a:t>GOAL SETTING</a:t>
            </a:r>
          </a:p>
        </p:txBody>
      </p:sp>
      <p:pic>
        <p:nvPicPr>
          <p:cNvPr id="1026" name="Picture 2" descr="Image result for ski jumping">
            <a:extLst>
              <a:ext uri="{FF2B5EF4-FFF2-40B4-BE49-F238E27FC236}">
                <a16:creationId xmlns:a16="http://schemas.microsoft.com/office/drawing/2014/main" id="{2CC12752-75BB-4442-8894-536990907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5270" y="1980958"/>
            <a:ext cx="3749339" cy="374933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065C04F-6273-924E-AFD7-4D6654D686D7}"/>
              </a:ext>
            </a:extLst>
          </p:cNvPr>
          <p:cNvSpPr/>
          <p:nvPr/>
        </p:nvSpPr>
        <p:spPr>
          <a:xfrm>
            <a:off x="5446643" y="5719787"/>
            <a:ext cx="3697357" cy="184666"/>
          </a:xfrm>
          <a:prstGeom prst="rect">
            <a:avLst/>
          </a:prstGeom>
        </p:spPr>
        <p:txBody>
          <a:bodyPr wrap="square">
            <a:spAutoFit/>
          </a:bodyPr>
          <a:lstStyle/>
          <a:p>
            <a:r>
              <a:rPr lang="en-US" sz="600" dirty="0"/>
              <a:t>https://</a:t>
            </a:r>
            <a:r>
              <a:rPr lang="en-US" sz="600" dirty="0" err="1"/>
              <a:t>commons.wikimedia.org</a:t>
            </a:r>
            <a:r>
              <a:rPr lang="en-US" sz="600" dirty="0"/>
              <a:t>/wiki/File:20170205_Ski_Jumping_World_Cup_Ladies_Hinzenbach_8124.jpg</a:t>
            </a:r>
          </a:p>
        </p:txBody>
      </p:sp>
    </p:spTree>
    <p:extLst>
      <p:ext uri="{BB962C8B-B14F-4D97-AF65-F5344CB8AC3E}">
        <p14:creationId xmlns:p14="http://schemas.microsoft.com/office/powerpoint/2010/main" val="143203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180071" y="2015895"/>
            <a:ext cx="3286148" cy="3335176"/>
          </a:xfrm>
          <a:prstGeom prst="rect">
            <a:avLst/>
          </a:prstGeom>
          <a:solidFill>
            <a:schemeClr val="accent2"/>
          </a:solidFill>
        </p:spPr>
        <p:style>
          <a:lnRef idx="1">
            <a:schemeClr val="accent6"/>
          </a:lnRef>
          <a:fillRef idx="2">
            <a:schemeClr val="accent6"/>
          </a:fillRef>
          <a:effectRef idx="1">
            <a:schemeClr val="accent6"/>
          </a:effectRef>
          <a:fontRef idx="minor">
            <a:schemeClr val="dk1"/>
          </a:fontRef>
        </p:style>
        <p:txBody>
          <a:bodyPr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sng" strike="noStrike" kern="1200" cap="none" spc="0" normalizeH="0" baseline="0" noProof="0" dirty="0">
                <a:ln>
                  <a:noFill/>
                </a:ln>
                <a:solidFill>
                  <a:schemeClr val="bg1"/>
                </a:solidFill>
                <a:effectLst/>
                <a:uLnTx/>
                <a:uFillTx/>
                <a:latin typeface="+mn-lt"/>
                <a:ea typeface="+mn-ea"/>
                <a:cs typeface="+mn-cs"/>
              </a:rPr>
              <a:t>External Distracters</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bg1"/>
                </a:solidFill>
                <a:effectLst/>
                <a:uLnTx/>
                <a:uFillTx/>
                <a:latin typeface="+mn-lt"/>
                <a:ea typeface="+mn-ea"/>
                <a:cs typeface="+mn-cs"/>
              </a:rPr>
              <a:t>Opponents / crowd deliberately trying to distract a performer’s attention from the task at hand.</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bg1"/>
                </a:solidFill>
                <a:effectLst/>
                <a:uLnTx/>
                <a:uFillTx/>
                <a:latin typeface="+mn-lt"/>
                <a:ea typeface="+mn-ea"/>
                <a:cs typeface="+mn-cs"/>
              </a:rPr>
              <a:t>Verbal distracters e.g. sledging</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bg1"/>
                </a:solidFill>
                <a:effectLst/>
                <a:uLnTx/>
                <a:uFillTx/>
                <a:latin typeface="+mn-lt"/>
                <a:ea typeface="+mn-ea"/>
                <a:cs typeface="+mn-cs"/>
              </a:rPr>
              <a:t>Visual distracters e.g. the goalkeeper swaying from side to side as a player prepares to take a penalty  </a:t>
            </a:r>
          </a:p>
        </p:txBody>
      </p:sp>
      <p:sp>
        <p:nvSpPr>
          <p:cNvPr id="7" name="Slide Number Placeholder 6"/>
          <p:cNvSpPr>
            <a:spLocks noGrp="1"/>
          </p:cNvSpPr>
          <p:nvPr>
            <p:ph type="sldNum" sz="quarter" idx="12"/>
          </p:nvPr>
        </p:nvSpPr>
        <p:spPr/>
        <p:txBody>
          <a:bodyPr/>
          <a:lstStyle/>
          <a:p>
            <a:pPr>
              <a:defRPr/>
            </a:pPr>
            <a:fld id="{F3D97B32-7BC9-438C-A24A-427186953485}" type="slidenum">
              <a:rPr lang="en-US" smtClean="0"/>
              <a:pPr>
                <a:defRPr/>
              </a:pPr>
              <a:t>5</a:t>
            </a:fld>
            <a:endParaRPr lang="en-US"/>
          </a:p>
        </p:txBody>
      </p:sp>
      <p:pic>
        <p:nvPicPr>
          <p:cNvPr id="111618" name="Picture 2" descr="AAAA8818 by Keith Allison."/>
          <p:cNvPicPr>
            <a:picLocks noChangeAspect="1" noChangeArrowheads="1"/>
          </p:cNvPicPr>
          <p:nvPr/>
        </p:nvPicPr>
        <p:blipFill>
          <a:blip r:embed="rId2" cstate="print"/>
          <a:srcRect/>
          <a:stretch>
            <a:fillRect/>
          </a:stretch>
        </p:blipFill>
        <p:spPr bwMode="auto">
          <a:xfrm>
            <a:off x="3612737" y="1593844"/>
            <a:ext cx="2502313" cy="3757227"/>
          </a:xfrm>
          <a:prstGeom prst="rect">
            <a:avLst/>
          </a:prstGeom>
          <a:noFill/>
        </p:spPr>
      </p:pic>
      <p:sp>
        <p:nvSpPr>
          <p:cNvPr id="8" name="Rectangle 7"/>
          <p:cNvSpPr/>
          <p:nvPr/>
        </p:nvSpPr>
        <p:spPr>
          <a:xfrm>
            <a:off x="3528684" y="5336457"/>
            <a:ext cx="4572000" cy="184666"/>
          </a:xfrm>
          <a:prstGeom prst="rect">
            <a:avLst/>
          </a:prstGeom>
        </p:spPr>
        <p:txBody>
          <a:bodyPr>
            <a:spAutoFit/>
          </a:bodyPr>
          <a:lstStyle/>
          <a:p>
            <a:r>
              <a:rPr lang="en-AU" sz="600"/>
              <a:t>www.flickr.com/photos/keithallison/3085765671/in/set-72157610728111993/</a:t>
            </a:r>
          </a:p>
        </p:txBody>
      </p:sp>
      <p:sp>
        <p:nvSpPr>
          <p:cNvPr id="9" name="TextBox 8"/>
          <p:cNvSpPr txBox="1"/>
          <p:nvPr/>
        </p:nvSpPr>
        <p:spPr>
          <a:xfrm>
            <a:off x="6249285" y="3074399"/>
            <a:ext cx="2714644" cy="923330"/>
          </a:xfrm>
          <a:prstGeom prst="rect">
            <a:avLst/>
          </a:prstGeom>
          <a:solidFill>
            <a:srgbClr val="7030A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dirty="0">
                <a:solidFill>
                  <a:schemeClr val="bg1"/>
                </a:solidFill>
              </a:rPr>
              <a:t>What external distractors could be present in this scenario?</a:t>
            </a:r>
          </a:p>
        </p:txBody>
      </p:sp>
      <p:sp>
        <p:nvSpPr>
          <p:cNvPr id="13" name="Footer Placeholder 3">
            <a:extLst>
              <a:ext uri="{FF2B5EF4-FFF2-40B4-BE49-F238E27FC236}">
                <a16:creationId xmlns:a16="http://schemas.microsoft.com/office/drawing/2014/main" id="{634026FB-FE09-0B4E-B9DE-7DE61A310473}"/>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7" name="Picture 2">
            <a:hlinkClick r:id="" action="ppaction://hlinkshowjump?jump=firstslide"/>
            <a:extLst>
              <a:ext uri="{FF2B5EF4-FFF2-40B4-BE49-F238E27FC236}">
                <a16:creationId xmlns:a16="http://schemas.microsoft.com/office/drawing/2014/main" id="{64D9FF9C-B1C0-6A41-BD81-75CB8E612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hlinkClick r:id="rId4" action="ppaction://hlinksldjump"/>
            <a:extLst>
              <a:ext uri="{FF2B5EF4-FFF2-40B4-BE49-F238E27FC236}">
                <a16:creationId xmlns:a16="http://schemas.microsoft.com/office/drawing/2014/main" id="{E6563D57-7F45-BA42-AE32-E63666461F3B}"/>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1" name="TextBox 10">
            <a:extLst>
              <a:ext uri="{FF2B5EF4-FFF2-40B4-BE49-F238E27FC236}">
                <a16:creationId xmlns:a16="http://schemas.microsoft.com/office/drawing/2014/main" id="{61D27EB7-AAC0-DC4A-8AD6-46404C835A90}"/>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295626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497761" y="1746750"/>
            <a:ext cx="4292899" cy="3693319"/>
          </a:xfrm>
          <a:prstGeom prst="rect">
            <a:avLst/>
          </a:prstGeom>
          <a:solidFill>
            <a:schemeClr val="bg1"/>
          </a:solidFill>
          <a:ln w="9525">
            <a:solidFill>
              <a:srgbClr val="00B0F0"/>
            </a:solidFill>
            <a:miter lim="800000"/>
            <a:headEnd/>
            <a:tailEnd/>
          </a:ln>
        </p:spPr>
        <p:txBody>
          <a:bodyPr wrap="square">
            <a:spAutoFit/>
          </a:bodyPr>
          <a:lstStyle/>
          <a:p>
            <a:pPr marL="285750" indent="-285750">
              <a:buFont typeface="Arial" panose="020B0604020202020204" pitchFamily="34" charset="0"/>
              <a:buChar char="•"/>
              <a:defRPr/>
            </a:pPr>
            <a:r>
              <a:rPr lang="en-US" dirty="0">
                <a:latin typeface="Calibri" pitchFamily="34" charset="0"/>
              </a:rPr>
              <a:t>Goal setting for a player who only wants to play socially for the local community team is different from a player who wants to play at a much higher level.</a:t>
            </a:r>
          </a:p>
          <a:p>
            <a:pPr marL="285750" indent="-285750" fontAlgn="auto">
              <a:spcBef>
                <a:spcPts val="0"/>
              </a:spcBef>
              <a:spcAft>
                <a:spcPts val="0"/>
              </a:spcAft>
              <a:buFont typeface="Arial" panose="020B0604020202020204" pitchFamily="34" charset="0"/>
              <a:buChar char="•"/>
              <a:defRPr/>
            </a:pPr>
            <a:r>
              <a:rPr lang="en-US" dirty="0"/>
              <a:t>Furthermore, the use of performance, outcome and process goals may vary from sport to sport</a:t>
            </a:r>
          </a:p>
          <a:p>
            <a:pPr marL="742950" lvl="1" indent="-285750">
              <a:buFont typeface="Cambria Math" panose="02040503050406030204" pitchFamily="18" charset="0"/>
              <a:buChar char="⎯"/>
              <a:defRPr/>
            </a:pPr>
            <a:r>
              <a:rPr lang="en-US" dirty="0"/>
              <a:t>Some sports, like swimming, make it very easy to use performance goals as they are independent of the performance of others</a:t>
            </a:r>
          </a:p>
          <a:p>
            <a:pPr marL="742950" lvl="1" indent="-285750">
              <a:buFont typeface="Cambria Math" panose="02040503050406030204" pitchFamily="18" charset="0"/>
              <a:buChar char="⎯"/>
              <a:defRPr/>
            </a:pPr>
            <a:r>
              <a:rPr lang="en-US" dirty="0"/>
              <a:t>Other sports may rely more heavily on process or outcome goals </a:t>
            </a:r>
          </a:p>
        </p:txBody>
      </p:sp>
      <p:sp>
        <p:nvSpPr>
          <p:cNvPr id="32" name="Slide Number Placeholder 31"/>
          <p:cNvSpPr>
            <a:spLocks noGrp="1"/>
          </p:cNvSpPr>
          <p:nvPr>
            <p:ph type="sldNum" sz="quarter" idx="12"/>
          </p:nvPr>
        </p:nvSpPr>
        <p:spPr>
          <a:xfrm>
            <a:off x="7086600" y="6489905"/>
            <a:ext cx="2057400" cy="365125"/>
          </a:xfrm>
        </p:spPr>
        <p:txBody>
          <a:bodyPr/>
          <a:lstStyle/>
          <a:p>
            <a:pPr>
              <a:defRPr/>
            </a:pPr>
            <a:fld id="{45B70030-C5ED-4C20-AA4F-60533FC034F7}" type="slidenum">
              <a:rPr lang="en-US" smtClean="0"/>
              <a:pPr>
                <a:defRPr/>
              </a:pPr>
              <a:t>50</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028950" y="6582820"/>
            <a:ext cx="3086100" cy="365125"/>
          </a:xfrm>
        </p:spPr>
        <p:txBody>
          <a:bodyPr/>
          <a:lstStyle/>
          <a:p>
            <a:r>
              <a:rPr lang="en-US" dirty="0"/>
              <a:t>©PE STUDIES RESOURCES</a:t>
            </a:r>
          </a:p>
        </p:txBody>
      </p:sp>
      <p:sp>
        <p:nvSpPr>
          <p:cNvPr id="11" name="TextBox 17">
            <a:extLst>
              <a:ext uri="{FF2B5EF4-FFF2-40B4-BE49-F238E27FC236}">
                <a16:creationId xmlns:a16="http://schemas.microsoft.com/office/drawing/2014/main" id="{19EA199B-E1C0-4D4D-AEAD-4DE240A6F84D}"/>
              </a:ext>
            </a:extLst>
          </p:cNvPr>
          <p:cNvSpPr txBox="1">
            <a:spLocks noChangeArrowheads="1"/>
          </p:cNvSpPr>
          <p:nvPr/>
        </p:nvSpPr>
        <p:spPr bwMode="auto">
          <a:xfrm rot="20461556">
            <a:off x="53749" y="998893"/>
            <a:ext cx="2879965"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activity type</a:t>
            </a:r>
          </a:p>
        </p:txBody>
      </p:sp>
      <p:sp>
        <p:nvSpPr>
          <p:cNvPr id="12" name="TextBox 11">
            <a:extLst>
              <a:ext uri="{FF2B5EF4-FFF2-40B4-BE49-F238E27FC236}">
                <a16:creationId xmlns:a16="http://schemas.microsoft.com/office/drawing/2014/main" id="{0EC6DC61-E8BE-204B-808F-604336E8FE91}"/>
              </a:ext>
            </a:extLst>
          </p:cNvPr>
          <p:cNvSpPr txBox="1"/>
          <p:nvPr/>
        </p:nvSpPr>
        <p:spPr>
          <a:xfrm>
            <a:off x="0" y="0"/>
            <a:ext cx="9144000" cy="461665"/>
          </a:xfrm>
          <a:prstGeom prst="rect">
            <a:avLst/>
          </a:prstGeom>
          <a:solidFill>
            <a:srgbClr val="76F112"/>
          </a:solidFill>
          <a:ln>
            <a:solidFill>
              <a:schemeClr val="bg1"/>
            </a:solidFill>
          </a:ln>
        </p:spPr>
        <p:txBody>
          <a:bodyPr wrap="square" rtlCol="0">
            <a:spAutoFit/>
          </a:bodyPr>
          <a:lstStyle/>
          <a:p>
            <a:pPr algn="ctr"/>
            <a:r>
              <a:rPr lang="en-US" sz="2400" b="1" dirty="0"/>
              <a:t>GOAL SETTING</a:t>
            </a:r>
          </a:p>
        </p:txBody>
      </p:sp>
      <p:pic>
        <p:nvPicPr>
          <p:cNvPr id="3074" name="Picture 2" descr="Image result for badminton olympics">
            <a:extLst>
              <a:ext uri="{FF2B5EF4-FFF2-40B4-BE49-F238E27FC236}">
                <a16:creationId xmlns:a16="http://schemas.microsoft.com/office/drawing/2014/main" id="{9C36BE01-D881-2C45-BD2E-3DA40A3D7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5789" y="1391478"/>
            <a:ext cx="4058902" cy="40949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9C94DE3-02AC-4148-B04E-F8B513B955A9}"/>
              </a:ext>
            </a:extLst>
          </p:cNvPr>
          <p:cNvSpPr/>
          <p:nvPr/>
        </p:nvSpPr>
        <p:spPr>
          <a:xfrm>
            <a:off x="4852780" y="5466522"/>
            <a:ext cx="4572000" cy="246221"/>
          </a:xfrm>
          <a:prstGeom prst="rect">
            <a:avLst/>
          </a:prstGeom>
        </p:spPr>
        <p:txBody>
          <a:bodyPr>
            <a:spAutoFit/>
          </a:bodyPr>
          <a:lstStyle/>
          <a:p>
            <a:r>
              <a:rPr lang="en-US" sz="500" dirty="0"/>
              <a:t>https://</a:t>
            </a:r>
            <a:r>
              <a:rPr lang="en-US" sz="500" dirty="0" err="1"/>
              <a:t>fr.wikipedia.org</a:t>
            </a:r>
            <a:r>
              <a:rPr lang="en-US" sz="500" dirty="0"/>
              <a:t>/wiki/Fichier:2018-10-12_Badminton_Mixed_International_Team_Final_match_8_at_2018_Summer_Youth_Olympics_by_Sandro_Halank%E2%80%93004.jpg</a:t>
            </a:r>
          </a:p>
        </p:txBody>
      </p:sp>
    </p:spTree>
    <p:extLst>
      <p:ext uri="{BB962C8B-B14F-4D97-AF65-F5344CB8AC3E}">
        <p14:creationId xmlns:p14="http://schemas.microsoft.com/office/powerpoint/2010/main" val="19415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60B22C5F-B915-4E73-A20A-37D63F3713A1}" type="slidenum">
              <a:rPr lang="en-US" smtClean="0"/>
              <a:pPr>
                <a:defRPr/>
              </a:pPr>
              <a:t>6</a:t>
            </a:fld>
            <a:endParaRPr lang="en-US"/>
          </a:p>
        </p:txBody>
      </p:sp>
      <p:sp>
        <p:nvSpPr>
          <p:cNvPr id="9" name="Footer Placeholder 10">
            <a:extLst>
              <a:ext uri="{FF2B5EF4-FFF2-40B4-BE49-F238E27FC236}">
                <a16:creationId xmlns:a16="http://schemas.microsoft.com/office/drawing/2014/main" id="{DAF7E866-9707-5540-A56F-187BF6348719}"/>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0" name="Picture 2">
            <a:hlinkClick r:id="" action="ppaction://hlinkshowjump?jump=firstslide"/>
            <a:extLst>
              <a:ext uri="{FF2B5EF4-FFF2-40B4-BE49-F238E27FC236}">
                <a16:creationId xmlns:a16="http://schemas.microsoft.com/office/drawing/2014/main" id="{2D4A3D39-D6C8-6049-909D-270490C9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4" action="ppaction://hlinksldjump"/>
            <a:extLst>
              <a:ext uri="{FF2B5EF4-FFF2-40B4-BE49-F238E27FC236}">
                <a16:creationId xmlns:a16="http://schemas.microsoft.com/office/drawing/2014/main" id="{339C42A5-ED72-0B44-8C5D-8193369C5669}"/>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 name="Rectangle 1">
            <a:extLst>
              <a:ext uri="{FF2B5EF4-FFF2-40B4-BE49-F238E27FC236}">
                <a16:creationId xmlns:a16="http://schemas.microsoft.com/office/drawing/2014/main" id="{76644F45-8C6E-4448-ABED-0E8779DE3815}"/>
              </a:ext>
            </a:extLst>
          </p:cNvPr>
          <p:cNvSpPr/>
          <p:nvPr/>
        </p:nvSpPr>
        <p:spPr>
          <a:xfrm>
            <a:off x="347533" y="1412405"/>
            <a:ext cx="8692121" cy="3970318"/>
          </a:xfrm>
          <a:prstGeom prst="rect">
            <a:avLst/>
          </a:prstGeom>
          <a:solidFill>
            <a:schemeClr val="bg1"/>
          </a:solidFill>
          <a:ln>
            <a:solidFill>
              <a:schemeClr val="accent6"/>
            </a:solidFill>
          </a:ln>
        </p:spPr>
        <p:txBody>
          <a:bodyPr wrap="square">
            <a:spAutoFit/>
          </a:bodyPr>
          <a:lstStyle/>
          <a:p>
            <a:pPr marL="449262" fontAlgn="auto">
              <a:spcBef>
                <a:spcPts val="0"/>
              </a:spcBef>
              <a:spcAft>
                <a:spcPts val="0"/>
              </a:spcAft>
              <a:buClr>
                <a:schemeClr val="tx1"/>
              </a:buClr>
              <a:buSzPct val="80000"/>
              <a:defRPr/>
            </a:pPr>
            <a:endParaRPr lang="en-US" dirty="0"/>
          </a:p>
          <a:p>
            <a:pPr marL="449262" fontAlgn="auto">
              <a:spcBef>
                <a:spcPts val="0"/>
              </a:spcBef>
              <a:spcAft>
                <a:spcPts val="0"/>
              </a:spcAft>
              <a:buClr>
                <a:schemeClr val="tx1"/>
              </a:buClr>
              <a:buSzPct val="80000"/>
              <a:defRPr/>
            </a:pPr>
            <a:endParaRPr lang="en-US" sz="1000" dirty="0"/>
          </a:p>
          <a:p>
            <a:pPr marL="285750" indent="-285750" fontAlgn="auto">
              <a:spcBef>
                <a:spcPts val="0"/>
              </a:spcBef>
              <a:spcAft>
                <a:spcPts val="0"/>
              </a:spcAft>
              <a:buClr>
                <a:schemeClr val="tx1"/>
              </a:buClr>
              <a:buSzPct val="100000"/>
              <a:buFont typeface="Arial" panose="020B0604020202020204" pitchFamily="34" charset="0"/>
              <a:buChar char="•"/>
              <a:defRPr/>
            </a:pPr>
            <a:r>
              <a:rPr lang="en-US" dirty="0"/>
              <a:t>Sometimes referred to as “desensitisation” training</a:t>
            </a:r>
          </a:p>
          <a:p>
            <a:pPr marL="285750" indent="-285750" fontAlgn="auto">
              <a:spcBef>
                <a:spcPts val="0"/>
              </a:spcBef>
              <a:spcAft>
                <a:spcPts val="0"/>
              </a:spcAft>
              <a:buClr>
                <a:schemeClr val="tx1"/>
              </a:buClr>
              <a:buSzPct val="100000"/>
              <a:buFont typeface="Arial" panose="020B0604020202020204" pitchFamily="34" charset="0"/>
              <a:buChar char="•"/>
              <a:defRPr/>
            </a:pPr>
            <a:r>
              <a:rPr lang="en-US" dirty="0"/>
              <a:t>Have “open” training sessions with spectators allowed to watch. Get team accustomed to various environments.</a:t>
            </a:r>
          </a:p>
          <a:p>
            <a:pPr marL="285750" indent="-285750" fontAlgn="auto">
              <a:spcBef>
                <a:spcPts val="0"/>
              </a:spcBef>
              <a:spcAft>
                <a:spcPts val="0"/>
              </a:spcAft>
              <a:buClr>
                <a:schemeClr val="tx1"/>
              </a:buClr>
              <a:buSzPct val="100000"/>
              <a:buFont typeface="Arial" panose="020B0604020202020204" pitchFamily="34" charset="0"/>
              <a:buChar char="•"/>
              <a:defRPr/>
            </a:pPr>
            <a:r>
              <a:rPr lang="en-US" dirty="0"/>
              <a:t>Some coaches have trained with simulated crowd noise being played on a stereo system to get players accustomed to the distraction.</a:t>
            </a:r>
          </a:p>
          <a:p>
            <a:pPr marL="800100" lvl="1" indent="-342900" fontAlgn="auto">
              <a:spcAft>
                <a:spcPts val="0"/>
              </a:spcAft>
              <a:buClr>
                <a:srgbClr val="FFFF00"/>
              </a:buClr>
              <a:buFont typeface="Arial" pitchFamily="34" charset="0"/>
              <a:buChar char="•"/>
              <a:defRPr/>
            </a:pPr>
            <a:endParaRPr lang="en-US" dirty="0"/>
          </a:p>
          <a:p>
            <a:pPr marL="800100" lvl="1" indent="-342900" fontAlgn="auto">
              <a:spcAft>
                <a:spcPts val="0"/>
              </a:spcAft>
              <a:buClr>
                <a:srgbClr val="FFFF00"/>
              </a:buClr>
              <a:buFont typeface="Arial" pitchFamily="34" charset="0"/>
              <a:buChar char="•"/>
              <a:defRPr/>
            </a:pPr>
            <a:endParaRPr lang="en-US" dirty="0"/>
          </a:p>
          <a:p>
            <a:pPr marL="285750" indent="-285750">
              <a:buClr>
                <a:schemeClr val="tx1"/>
              </a:buClr>
              <a:buSzPct val="100000"/>
              <a:buFont typeface="Arial" panose="020B0604020202020204" pitchFamily="34" charset="0"/>
              <a:buChar char="•"/>
              <a:defRPr/>
            </a:pPr>
            <a:r>
              <a:rPr lang="en-US" dirty="0"/>
              <a:t>A batter in cricket can use a cue word or phrase e.g. “only the ball” as the bowler begins their run up to fully focus on the upcoming delivery and ignore everything else. </a:t>
            </a:r>
          </a:p>
          <a:p>
            <a:pPr marL="285750" indent="-285750">
              <a:buClr>
                <a:schemeClr val="tx1"/>
              </a:buClr>
              <a:buSzPct val="100000"/>
              <a:buFont typeface="Arial" panose="020B0604020202020204" pitchFamily="34" charset="0"/>
              <a:buChar char="•"/>
              <a:defRPr/>
            </a:pPr>
            <a:endParaRPr lang="en-US" dirty="0"/>
          </a:p>
          <a:p>
            <a:pPr marL="285750" indent="-285750">
              <a:buClr>
                <a:schemeClr val="tx1"/>
              </a:buClr>
              <a:buSzPct val="100000"/>
              <a:buFont typeface="Arial" panose="020B0604020202020204" pitchFamily="34" charset="0"/>
              <a:buChar char="•"/>
              <a:defRPr/>
            </a:pPr>
            <a:endParaRPr lang="en-US" dirty="0"/>
          </a:p>
          <a:p>
            <a:pPr marL="285750" indent="-285750">
              <a:buClr>
                <a:schemeClr val="tx1"/>
              </a:buClr>
              <a:buSzPct val="100000"/>
              <a:buFont typeface="Arial" panose="020B0604020202020204" pitchFamily="34" charset="0"/>
              <a:buChar char="•"/>
              <a:defRPr/>
            </a:pPr>
            <a:r>
              <a:rPr lang="en-US" dirty="0"/>
              <a:t>Develop a simple and consistent routine which can be used prior to performing a skill</a:t>
            </a:r>
          </a:p>
        </p:txBody>
      </p:sp>
      <p:sp>
        <p:nvSpPr>
          <p:cNvPr id="13" name="TextBox 12">
            <a:extLst>
              <a:ext uri="{FF2B5EF4-FFF2-40B4-BE49-F238E27FC236}">
                <a16:creationId xmlns:a16="http://schemas.microsoft.com/office/drawing/2014/main" id="{F1959D81-4AF0-1A46-9768-B155A2EF4036}"/>
              </a:ext>
            </a:extLst>
          </p:cNvPr>
          <p:cNvSpPr txBox="1"/>
          <p:nvPr/>
        </p:nvSpPr>
        <p:spPr>
          <a:xfrm>
            <a:off x="347533" y="867189"/>
            <a:ext cx="5799267" cy="369332"/>
          </a:xfrm>
          <a:prstGeom prst="rect">
            <a:avLst/>
          </a:prstGeom>
          <a:solidFill>
            <a:srgbClr val="FF0000"/>
          </a:solidFill>
          <a:ln>
            <a:solidFill>
              <a:schemeClr val="tx1"/>
            </a:solidFill>
          </a:ln>
        </p:spPr>
        <p:txBody>
          <a:bodyPr wrap="square" rtlCol="0">
            <a:spAutoFit/>
          </a:bodyPr>
          <a:lstStyle/>
          <a:p>
            <a:r>
              <a:rPr lang="en-US" b="1" dirty="0">
                <a:solidFill>
                  <a:schemeClr val="bg1"/>
                </a:solidFill>
              </a:rPr>
              <a:t>Strategies to improve concentration and reach the ‘Zone’</a:t>
            </a:r>
          </a:p>
        </p:txBody>
      </p:sp>
      <p:sp>
        <p:nvSpPr>
          <p:cNvPr id="14" name="Rectangle 13">
            <a:extLst>
              <a:ext uri="{FF2B5EF4-FFF2-40B4-BE49-F238E27FC236}">
                <a16:creationId xmlns:a16="http://schemas.microsoft.com/office/drawing/2014/main" id="{7C698534-4073-8644-A67A-3AC2E9408E17}"/>
              </a:ext>
            </a:extLst>
          </p:cNvPr>
          <p:cNvSpPr/>
          <p:nvPr/>
        </p:nvSpPr>
        <p:spPr>
          <a:xfrm>
            <a:off x="382029" y="1457067"/>
            <a:ext cx="3307765" cy="369332"/>
          </a:xfrm>
          <a:prstGeom prst="rect">
            <a:avLst/>
          </a:prstGeom>
          <a:solidFill>
            <a:srgbClr val="7030A0"/>
          </a:solidFill>
        </p:spPr>
        <p:txBody>
          <a:bodyPr wrap="none">
            <a:spAutoFit/>
          </a:bodyPr>
          <a:lstStyle/>
          <a:p>
            <a:pPr>
              <a:buClr>
                <a:srgbClr val="FFFF00"/>
              </a:buClr>
              <a:defRPr/>
            </a:pPr>
            <a:r>
              <a:rPr lang="en-US" dirty="0">
                <a:solidFill>
                  <a:srgbClr val="FFFF00"/>
                </a:solidFill>
              </a:rPr>
              <a:t>Practice with distractions present</a:t>
            </a:r>
          </a:p>
        </p:txBody>
      </p:sp>
      <p:sp>
        <p:nvSpPr>
          <p:cNvPr id="15" name="Rectangle 14">
            <a:extLst>
              <a:ext uri="{FF2B5EF4-FFF2-40B4-BE49-F238E27FC236}">
                <a16:creationId xmlns:a16="http://schemas.microsoft.com/office/drawing/2014/main" id="{A93AF245-592A-2D44-9BF7-1A0AC92B5497}"/>
              </a:ext>
            </a:extLst>
          </p:cNvPr>
          <p:cNvSpPr/>
          <p:nvPr/>
        </p:nvSpPr>
        <p:spPr>
          <a:xfrm>
            <a:off x="382029" y="3375597"/>
            <a:ext cx="4583671" cy="369332"/>
          </a:xfrm>
          <a:prstGeom prst="rect">
            <a:avLst/>
          </a:prstGeom>
          <a:solidFill>
            <a:srgbClr val="7030A0"/>
          </a:solidFill>
        </p:spPr>
        <p:txBody>
          <a:bodyPr wrap="square">
            <a:spAutoFit/>
          </a:bodyPr>
          <a:lstStyle/>
          <a:p>
            <a:pPr>
              <a:buClr>
                <a:srgbClr val="FFFF00"/>
              </a:buClr>
              <a:defRPr/>
            </a:pPr>
            <a:r>
              <a:rPr lang="en-US" dirty="0">
                <a:solidFill>
                  <a:srgbClr val="FFFF00"/>
                </a:solidFill>
              </a:rPr>
              <a:t>Use key words to focus on present demands </a:t>
            </a:r>
          </a:p>
        </p:txBody>
      </p:sp>
      <p:sp>
        <p:nvSpPr>
          <p:cNvPr id="16" name="Rectangle 15">
            <a:extLst>
              <a:ext uri="{FF2B5EF4-FFF2-40B4-BE49-F238E27FC236}">
                <a16:creationId xmlns:a16="http://schemas.microsoft.com/office/drawing/2014/main" id="{24BB018C-A3C0-CC45-A087-0C1651EE218E}"/>
              </a:ext>
            </a:extLst>
          </p:cNvPr>
          <p:cNvSpPr/>
          <p:nvPr/>
        </p:nvSpPr>
        <p:spPr>
          <a:xfrm>
            <a:off x="382029" y="4489730"/>
            <a:ext cx="4114588" cy="369332"/>
          </a:xfrm>
          <a:prstGeom prst="rect">
            <a:avLst/>
          </a:prstGeom>
          <a:solidFill>
            <a:srgbClr val="7030A0"/>
          </a:solidFill>
        </p:spPr>
        <p:txBody>
          <a:bodyPr wrap="none">
            <a:spAutoFit/>
          </a:bodyPr>
          <a:lstStyle/>
          <a:p>
            <a:pPr>
              <a:buClr>
                <a:srgbClr val="FFFF00"/>
              </a:buClr>
              <a:defRPr/>
            </a:pPr>
            <a:r>
              <a:rPr lang="en-US" dirty="0">
                <a:solidFill>
                  <a:srgbClr val="FFFF00"/>
                </a:solidFill>
              </a:rPr>
              <a:t>Establish consistent performance routines</a:t>
            </a:r>
          </a:p>
        </p:txBody>
      </p:sp>
      <p:sp>
        <p:nvSpPr>
          <p:cNvPr id="17" name="TextBox 16">
            <a:extLst>
              <a:ext uri="{FF2B5EF4-FFF2-40B4-BE49-F238E27FC236}">
                <a16:creationId xmlns:a16="http://schemas.microsoft.com/office/drawing/2014/main" id="{A9D32357-C923-C046-9B18-94954DC1CBBA}"/>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374026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EDE8EA-E385-8F40-917B-CFB5DC8F2F8A}"/>
              </a:ext>
            </a:extLst>
          </p:cNvPr>
          <p:cNvSpPr/>
          <p:nvPr/>
        </p:nvSpPr>
        <p:spPr>
          <a:xfrm>
            <a:off x="211132" y="1549276"/>
            <a:ext cx="4844962" cy="4247317"/>
          </a:xfrm>
          <a:prstGeom prst="rect">
            <a:avLst/>
          </a:prstGeom>
          <a:solidFill>
            <a:schemeClr val="bg1"/>
          </a:solidFill>
          <a:ln>
            <a:solidFill>
              <a:schemeClr val="accent6"/>
            </a:solidFill>
          </a:ln>
        </p:spPr>
        <p:txBody>
          <a:bodyPr wrap="square">
            <a:spAutoFit/>
          </a:bodyPr>
          <a:lstStyle/>
          <a:p>
            <a:endParaRPr lang="en-US" dirty="0"/>
          </a:p>
          <a:p>
            <a:endParaRPr lang="en-US" sz="1000" dirty="0"/>
          </a:p>
          <a:p>
            <a:pPr marL="285750" indent="-285750">
              <a:buFont typeface="Arial" panose="020B0604020202020204" pitchFamily="34" charset="0"/>
              <a:buChar char="•"/>
            </a:pPr>
            <a:r>
              <a:rPr lang="en-US" dirty="0"/>
              <a:t>Recreating game situations at training allows players to recognise cues in the environment that will then improve performance </a:t>
            </a:r>
          </a:p>
          <a:p>
            <a:pPr lvl="1"/>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E.g. a football game can be divided into 4 x 25 minute contests with each contest having short term goals </a:t>
            </a:r>
          </a:p>
          <a:p>
            <a:pPr marL="742950" lvl="1" indent="-285750">
              <a:buFont typeface="Cambria Math" panose="02040503050406030204" pitchFamily="18" charset="0"/>
              <a:buChar char="⎯"/>
            </a:pPr>
            <a:r>
              <a:rPr lang="en-US" dirty="0"/>
              <a:t>e.g. when playing into the wind, keep the opposition down to 4 goals for the period and scoring 1 goal themselves. When with the wind, aim to kick 5 goals and concede only 1.</a:t>
            </a:r>
          </a:p>
        </p:txBody>
      </p:sp>
      <p:sp>
        <p:nvSpPr>
          <p:cNvPr id="11" name="Slide Number Placeholder 10"/>
          <p:cNvSpPr>
            <a:spLocks noGrp="1"/>
          </p:cNvSpPr>
          <p:nvPr>
            <p:ph type="sldNum" sz="quarter" idx="12"/>
          </p:nvPr>
        </p:nvSpPr>
        <p:spPr/>
        <p:txBody>
          <a:bodyPr/>
          <a:lstStyle/>
          <a:p>
            <a:pPr>
              <a:defRPr/>
            </a:pPr>
            <a:fld id="{60B22C5F-B915-4E73-A20A-37D63F3713A1}" type="slidenum">
              <a:rPr lang="en-US" smtClean="0"/>
              <a:pPr>
                <a:defRPr/>
              </a:pPr>
              <a:t>7</a:t>
            </a:fld>
            <a:endParaRPr lang="en-US"/>
          </a:p>
        </p:txBody>
      </p:sp>
      <p:sp>
        <p:nvSpPr>
          <p:cNvPr id="2" name="Rectangle 1">
            <a:extLst>
              <a:ext uri="{FF2B5EF4-FFF2-40B4-BE49-F238E27FC236}">
                <a16:creationId xmlns:a16="http://schemas.microsoft.com/office/drawing/2014/main" id="{1837231D-E6D6-3A4C-90A4-243466E8D837}"/>
              </a:ext>
            </a:extLst>
          </p:cNvPr>
          <p:cNvSpPr/>
          <p:nvPr/>
        </p:nvSpPr>
        <p:spPr>
          <a:xfrm>
            <a:off x="243406" y="1569563"/>
            <a:ext cx="4729017" cy="369332"/>
          </a:xfrm>
          <a:prstGeom prst="rect">
            <a:avLst/>
          </a:prstGeom>
          <a:solidFill>
            <a:srgbClr val="7030A0"/>
          </a:solidFill>
        </p:spPr>
        <p:txBody>
          <a:bodyPr wrap="square">
            <a:spAutoFit/>
          </a:bodyPr>
          <a:lstStyle/>
          <a:p>
            <a:pPr indent="-57150"/>
            <a:r>
              <a:rPr lang="en-US" dirty="0">
                <a:solidFill>
                  <a:srgbClr val="FFFF00"/>
                </a:solidFill>
              </a:rPr>
              <a:t>Simulate game specific situations during training</a:t>
            </a:r>
          </a:p>
        </p:txBody>
      </p:sp>
      <p:sp>
        <p:nvSpPr>
          <p:cNvPr id="3" name="Rectangle 2">
            <a:extLst>
              <a:ext uri="{FF2B5EF4-FFF2-40B4-BE49-F238E27FC236}">
                <a16:creationId xmlns:a16="http://schemas.microsoft.com/office/drawing/2014/main" id="{2BDBFD5D-234E-984E-B495-D9CB67038E08}"/>
              </a:ext>
            </a:extLst>
          </p:cNvPr>
          <p:cNvSpPr/>
          <p:nvPr/>
        </p:nvSpPr>
        <p:spPr>
          <a:xfrm>
            <a:off x="264936" y="2970071"/>
            <a:ext cx="4393125" cy="369332"/>
          </a:xfrm>
          <a:prstGeom prst="rect">
            <a:avLst/>
          </a:prstGeom>
          <a:solidFill>
            <a:srgbClr val="7030A0"/>
          </a:solidFill>
        </p:spPr>
        <p:txBody>
          <a:bodyPr wrap="square">
            <a:spAutoFit/>
          </a:bodyPr>
          <a:lstStyle/>
          <a:p>
            <a:pPr indent="-57150"/>
            <a:r>
              <a:rPr lang="en-US" dirty="0">
                <a:solidFill>
                  <a:srgbClr val="FFFF00"/>
                </a:solidFill>
              </a:rPr>
              <a:t>Break the contest into smaller blocks of time</a:t>
            </a:r>
          </a:p>
        </p:txBody>
      </p:sp>
      <p:sp>
        <p:nvSpPr>
          <p:cNvPr id="17" name="Footer Placeholder 10">
            <a:extLst>
              <a:ext uri="{FF2B5EF4-FFF2-40B4-BE49-F238E27FC236}">
                <a16:creationId xmlns:a16="http://schemas.microsoft.com/office/drawing/2014/main" id="{D9F1E433-B13B-6F43-8B45-2F13DD0C8304}"/>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8" name="Picture 2">
            <a:hlinkClick r:id="" action="ppaction://hlinkshowjump?jump=firstslide"/>
            <a:extLst>
              <a:ext uri="{FF2B5EF4-FFF2-40B4-BE49-F238E27FC236}">
                <a16:creationId xmlns:a16="http://schemas.microsoft.com/office/drawing/2014/main" id="{39A96E89-8585-2541-B41C-D0B8E2D04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4" action="ppaction://hlinksldjump"/>
            <a:extLst>
              <a:ext uri="{FF2B5EF4-FFF2-40B4-BE49-F238E27FC236}">
                <a16:creationId xmlns:a16="http://schemas.microsoft.com/office/drawing/2014/main" id="{05758264-7032-7543-937A-BEA325AC4AC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4E75B3E2-7326-1E4E-9DED-BB7B5A8614A9}"/>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
        <p:nvSpPr>
          <p:cNvPr id="5" name="Rectangle 4">
            <a:extLst>
              <a:ext uri="{FF2B5EF4-FFF2-40B4-BE49-F238E27FC236}">
                <a16:creationId xmlns:a16="http://schemas.microsoft.com/office/drawing/2014/main" id="{5AABFA75-7E53-E24D-A739-13437FC07D52}"/>
              </a:ext>
            </a:extLst>
          </p:cNvPr>
          <p:cNvSpPr/>
          <p:nvPr/>
        </p:nvSpPr>
        <p:spPr>
          <a:xfrm>
            <a:off x="6457950" y="6011029"/>
            <a:ext cx="2686423" cy="184666"/>
          </a:xfrm>
          <a:prstGeom prst="rect">
            <a:avLst/>
          </a:prstGeom>
        </p:spPr>
        <p:txBody>
          <a:bodyPr wrap="square">
            <a:spAutoFit/>
          </a:bodyPr>
          <a:lstStyle/>
          <a:p>
            <a:r>
              <a:rPr lang="en-US" sz="600" dirty="0"/>
              <a:t>https://</a:t>
            </a:r>
            <a:r>
              <a:rPr lang="en-US" sz="600" dirty="0" err="1"/>
              <a:t>commons.wikimedia.org</a:t>
            </a:r>
            <a:r>
              <a:rPr lang="en-US" sz="600" dirty="0"/>
              <a:t>/wiki/</a:t>
            </a:r>
            <a:r>
              <a:rPr lang="en-US" sz="600" dirty="0" err="1"/>
              <a:t>File:ANA_IVANOVIC</a:t>
            </a:r>
            <a:r>
              <a:rPr lang="en-US" sz="600" dirty="0"/>
              <a:t>_(6710768925).jpg</a:t>
            </a:r>
          </a:p>
        </p:txBody>
      </p:sp>
    </p:spTree>
    <p:extLst>
      <p:ext uri="{BB962C8B-B14F-4D97-AF65-F5344CB8AC3E}">
        <p14:creationId xmlns:p14="http://schemas.microsoft.com/office/powerpoint/2010/main" val="1443564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EDE8EA-E385-8F40-917B-CFB5DC8F2F8A}"/>
              </a:ext>
            </a:extLst>
          </p:cNvPr>
          <p:cNvSpPr/>
          <p:nvPr/>
        </p:nvSpPr>
        <p:spPr>
          <a:xfrm>
            <a:off x="318299" y="1043732"/>
            <a:ext cx="8721735" cy="3970318"/>
          </a:xfrm>
          <a:prstGeom prst="rect">
            <a:avLst/>
          </a:prstGeom>
          <a:solidFill>
            <a:schemeClr val="bg1"/>
          </a:solidFill>
          <a:ln>
            <a:solidFill>
              <a:schemeClr val="accent6"/>
            </a:solidFill>
          </a:ln>
        </p:spPr>
        <p:txBody>
          <a:bodyPr wrap="square">
            <a:spAutoFit/>
          </a:bodyPr>
          <a:lstStyle/>
          <a:p>
            <a:pPr marL="428625" indent="-342900">
              <a:buFont typeface="Arial" panose="020B0604020202020204" pitchFamily="34" charset="0"/>
              <a:buChar char="•"/>
              <a:tabLst>
                <a:tab pos="263525" algn="l"/>
              </a:tabLst>
            </a:pPr>
            <a:endParaRPr lang="en-US" dirty="0"/>
          </a:p>
          <a:p>
            <a:pPr marL="428625" indent="-342900">
              <a:buFont typeface="Arial" panose="020B0604020202020204" pitchFamily="34" charset="0"/>
              <a:buChar char="•"/>
              <a:tabLst>
                <a:tab pos="263525" algn="l"/>
              </a:tabLst>
            </a:pPr>
            <a:endParaRPr lang="en-US" sz="1000" dirty="0"/>
          </a:p>
          <a:p>
            <a:pPr marL="285750" indent="-285750">
              <a:buFont typeface="Arial" panose="020B0604020202020204" pitchFamily="34" charset="0"/>
              <a:buChar char="•"/>
            </a:pPr>
            <a:r>
              <a:rPr lang="en-US" dirty="0">
                <a:latin typeface="Calibri" pitchFamily="34" charset="0"/>
              </a:rPr>
              <a:t>Self-confidence increases if individuals are confident that the game plan or strategy is appropriate for the upcoming performance and that they have the skills necessary to fulfill their expected role in the contest.</a:t>
            </a:r>
          </a:p>
          <a:p>
            <a:pPr marL="400050" lvl="1"/>
            <a:endParaRPr lang="en-US" b="1" dirty="0">
              <a:solidFill>
                <a:srgbClr val="FFFF00"/>
              </a:solidFill>
            </a:endParaRPr>
          </a:p>
          <a:p>
            <a:pPr marL="400050" lvl="1" indent="0">
              <a:buNone/>
            </a:pPr>
            <a:endParaRPr lang="en-US" dirty="0"/>
          </a:p>
          <a:p>
            <a:pPr marL="285750" indent="-285750">
              <a:buFont typeface="Arial" panose="020B0604020202020204" pitchFamily="34" charset="0"/>
              <a:buChar char="•"/>
            </a:pPr>
            <a:r>
              <a:rPr lang="en-US" dirty="0">
                <a:latin typeface="Calibri" pitchFamily="34" charset="0"/>
              </a:rPr>
              <a:t>Positive feedback given either during or after the game re-enforces the good things a player has done.  </a:t>
            </a:r>
          </a:p>
          <a:p>
            <a:pPr marL="285750" indent="-285750">
              <a:buFont typeface="Arial" panose="020B0604020202020204" pitchFamily="34" charset="0"/>
              <a:buChar char="•"/>
            </a:pPr>
            <a:r>
              <a:rPr lang="en-US" dirty="0">
                <a:latin typeface="Calibri" pitchFamily="34" charset="0"/>
              </a:rPr>
              <a:t>This results in an increase in the self-confidence of the player involved and an increased likelihood of the player repeating the behaviour. </a:t>
            </a:r>
          </a:p>
          <a:p>
            <a:pPr marL="285750" indent="-285750">
              <a:buFont typeface="Arial" panose="020B0604020202020204" pitchFamily="34" charset="0"/>
              <a:buChar char="•"/>
            </a:pPr>
            <a:endParaRPr lang="en-US" dirty="0">
              <a:latin typeface="Calibri" pitchFamily="34" charset="0"/>
            </a:endParaRPr>
          </a:p>
          <a:p>
            <a:pPr marL="285750" indent="-285750">
              <a:buFont typeface="Arial" panose="020B0604020202020204" pitchFamily="34" charset="0"/>
              <a:buChar char="•"/>
            </a:pPr>
            <a:endParaRPr lang="en-US" dirty="0">
              <a:latin typeface="Calibri" pitchFamily="34" charset="0"/>
            </a:endParaRPr>
          </a:p>
          <a:p>
            <a:pPr marL="285750" indent="-285750">
              <a:buFont typeface="Arial" panose="020B0604020202020204" pitchFamily="34" charset="0"/>
              <a:buChar char="•"/>
            </a:pPr>
            <a:r>
              <a:rPr lang="en-US" dirty="0">
                <a:latin typeface="Calibri" pitchFamily="34" charset="0"/>
              </a:rPr>
              <a:t>Creating a mental image of a perfect performance using as many senses as possible.</a:t>
            </a:r>
          </a:p>
        </p:txBody>
      </p:sp>
      <p:sp>
        <p:nvSpPr>
          <p:cNvPr id="11" name="Slide Number Placeholder 10"/>
          <p:cNvSpPr>
            <a:spLocks noGrp="1"/>
          </p:cNvSpPr>
          <p:nvPr>
            <p:ph type="sldNum" sz="quarter" idx="12"/>
          </p:nvPr>
        </p:nvSpPr>
        <p:spPr/>
        <p:txBody>
          <a:bodyPr/>
          <a:lstStyle/>
          <a:p>
            <a:pPr>
              <a:defRPr/>
            </a:pPr>
            <a:fld id="{60B22C5F-B915-4E73-A20A-37D63F3713A1}" type="slidenum">
              <a:rPr lang="en-US" smtClean="0"/>
              <a:pPr>
                <a:defRPr/>
              </a:pPr>
              <a:t>8</a:t>
            </a:fld>
            <a:endParaRPr lang="en-US"/>
          </a:p>
        </p:txBody>
      </p:sp>
      <p:sp>
        <p:nvSpPr>
          <p:cNvPr id="2" name="Rectangle 1">
            <a:extLst>
              <a:ext uri="{FF2B5EF4-FFF2-40B4-BE49-F238E27FC236}">
                <a16:creationId xmlns:a16="http://schemas.microsoft.com/office/drawing/2014/main" id="{1837231D-E6D6-3A4C-90A4-243466E8D837}"/>
              </a:ext>
            </a:extLst>
          </p:cNvPr>
          <p:cNvSpPr/>
          <p:nvPr/>
        </p:nvSpPr>
        <p:spPr>
          <a:xfrm>
            <a:off x="372513" y="1074792"/>
            <a:ext cx="3399387" cy="369332"/>
          </a:xfrm>
          <a:prstGeom prst="rect">
            <a:avLst/>
          </a:prstGeom>
          <a:solidFill>
            <a:srgbClr val="7030A0"/>
          </a:solidFill>
        </p:spPr>
        <p:txBody>
          <a:bodyPr wrap="square">
            <a:spAutoFit/>
          </a:bodyPr>
          <a:lstStyle/>
          <a:p>
            <a:pPr indent="-57150"/>
            <a:r>
              <a:rPr lang="en-US" dirty="0">
                <a:solidFill>
                  <a:srgbClr val="FFFF00"/>
                </a:solidFill>
              </a:rPr>
              <a:t>Confident of game plan/tactics</a:t>
            </a:r>
          </a:p>
        </p:txBody>
      </p:sp>
      <p:sp>
        <p:nvSpPr>
          <p:cNvPr id="3" name="Rectangle 2">
            <a:extLst>
              <a:ext uri="{FF2B5EF4-FFF2-40B4-BE49-F238E27FC236}">
                <a16:creationId xmlns:a16="http://schemas.microsoft.com/office/drawing/2014/main" id="{2BDBFD5D-234E-984E-B495-D9CB67038E08}"/>
              </a:ext>
            </a:extLst>
          </p:cNvPr>
          <p:cNvSpPr/>
          <p:nvPr/>
        </p:nvSpPr>
        <p:spPr>
          <a:xfrm>
            <a:off x="360233" y="2466324"/>
            <a:ext cx="1888115" cy="369332"/>
          </a:xfrm>
          <a:prstGeom prst="rect">
            <a:avLst/>
          </a:prstGeom>
          <a:solidFill>
            <a:srgbClr val="7030A0"/>
          </a:solidFill>
        </p:spPr>
        <p:txBody>
          <a:bodyPr wrap="square">
            <a:spAutoFit/>
          </a:bodyPr>
          <a:lstStyle/>
          <a:p>
            <a:pPr indent="-57150"/>
            <a:r>
              <a:rPr lang="en-US" dirty="0">
                <a:solidFill>
                  <a:srgbClr val="FFFF00"/>
                </a:solidFill>
              </a:rPr>
              <a:t>Positive feedback</a:t>
            </a:r>
          </a:p>
        </p:txBody>
      </p:sp>
      <p:sp>
        <p:nvSpPr>
          <p:cNvPr id="17" name="Footer Placeholder 10">
            <a:extLst>
              <a:ext uri="{FF2B5EF4-FFF2-40B4-BE49-F238E27FC236}">
                <a16:creationId xmlns:a16="http://schemas.microsoft.com/office/drawing/2014/main" id="{D9F1E433-B13B-6F43-8B45-2F13DD0C8304}"/>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8" name="Picture 2">
            <a:hlinkClick r:id="" action="ppaction://hlinkshowjump?jump=firstslide"/>
            <a:extLst>
              <a:ext uri="{FF2B5EF4-FFF2-40B4-BE49-F238E27FC236}">
                <a16:creationId xmlns:a16="http://schemas.microsoft.com/office/drawing/2014/main" id="{39A96E89-8585-2541-B41C-D0B8E2D04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4" action="ppaction://hlinksldjump"/>
            <a:extLst>
              <a:ext uri="{FF2B5EF4-FFF2-40B4-BE49-F238E27FC236}">
                <a16:creationId xmlns:a16="http://schemas.microsoft.com/office/drawing/2014/main" id="{05758264-7032-7543-937A-BEA325AC4AC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0" name="Rectangle 9">
            <a:extLst>
              <a:ext uri="{FF2B5EF4-FFF2-40B4-BE49-F238E27FC236}">
                <a16:creationId xmlns:a16="http://schemas.microsoft.com/office/drawing/2014/main" id="{A2D31957-D21A-6848-8A09-A3033A3E9B50}"/>
              </a:ext>
            </a:extLst>
          </p:cNvPr>
          <p:cNvSpPr/>
          <p:nvPr/>
        </p:nvSpPr>
        <p:spPr>
          <a:xfrm>
            <a:off x="360233" y="4134050"/>
            <a:ext cx="1163767" cy="369332"/>
          </a:xfrm>
          <a:prstGeom prst="rect">
            <a:avLst/>
          </a:prstGeom>
          <a:solidFill>
            <a:srgbClr val="7030A0"/>
          </a:solidFill>
        </p:spPr>
        <p:txBody>
          <a:bodyPr wrap="square">
            <a:spAutoFit/>
          </a:bodyPr>
          <a:lstStyle/>
          <a:p>
            <a:pPr indent="-57150"/>
            <a:r>
              <a:rPr lang="en-US" dirty="0">
                <a:solidFill>
                  <a:srgbClr val="FFFF00"/>
                </a:solidFill>
              </a:rPr>
              <a:t>Imagery </a:t>
            </a:r>
          </a:p>
        </p:txBody>
      </p:sp>
      <p:sp>
        <p:nvSpPr>
          <p:cNvPr id="13" name="TextBox 12">
            <a:extLst>
              <a:ext uri="{FF2B5EF4-FFF2-40B4-BE49-F238E27FC236}">
                <a16:creationId xmlns:a16="http://schemas.microsoft.com/office/drawing/2014/main" id="{24A36690-D821-0147-B0E3-57837C57693F}"/>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412503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305040" y="1515073"/>
            <a:ext cx="8674547" cy="2031325"/>
          </a:xfrm>
          <a:prstGeom prst="rect">
            <a:avLst/>
          </a:prstGeom>
          <a:solidFill>
            <a:schemeClr val="bg1"/>
          </a:solidFill>
          <a:ln w="9525">
            <a:solidFill>
              <a:schemeClr val="accent6">
                <a:lumMod val="75000"/>
              </a:schemeClr>
            </a:solidFill>
            <a:miter lim="800000"/>
            <a:headEnd/>
            <a:tailEnd/>
          </a:ln>
        </p:spPr>
        <p:txBody>
          <a:bodyPr wrap="square">
            <a:spAutoFit/>
          </a:bodyPr>
          <a:lstStyle/>
          <a:p>
            <a:pPr marL="285750" indent="-285750" fontAlgn="auto">
              <a:spcBef>
                <a:spcPts val="0"/>
              </a:spcBef>
              <a:spcAft>
                <a:spcPts val="0"/>
              </a:spcAft>
              <a:buFont typeface="Arial" panose="020B0604020202020204" pitchFamily="34" charset="0"/>
              <a:buChar char="•"/>
              <a:defRPr/>
            </a:pPr>
            <a:r>
              <a:rPr lang="en-US" dirty="0"/>
              <a:t>The ability to maintain concentration is heavily influenced by age</a:t>
            </a:r>
          </a:p>
          <a:p>
            <a:pPr marL="742950" lvl="1" indent="-285750">
              <a:buFont typeface="Cambria Math" panose="02040503050406030204" pitchFamily="18" charset="0"/>
              <a:buChar char="⎯"/>
              <a:defRPr/>
            </a:pPr>
            <a:r>
              <a:rPr lang="en-US" dirty="0"/>
              <a:t>Typically the younger the individual, the more likely they are to lose focus on a regular basis</a:t>
            </a:r>
          </a:p>
          <a:p>
            <a:pPr marL="1200150" lvl="2" indent="-285750">
              <a:buFont typeface="Wingdings" pitchFamily="2" charset="2"/>
              <a:buChar char="§"/>
              <a:defRPr/>
            </a:pPr>
            <a:r>
              <a:rPr lang="en-US" dirty="0"/>
              <a:t>This is important for coaches who must reduce the length of drills and activities in order to maintain the attention of the individuals</a:t>
            </a:r>
          </a:p>
          <a:p>
            <a:pPr marL="1200150" lvl="2" indent="-285750">
              <a:buFont typeface="Wingdings" pitchFamily="2" charset="2"/>
              <a:buChar char="§"/>
              <a:defRPr/>
            </a:pPr>
            <a:r>
              <a:rPr lang="en-AU" dirty="0"/>
              <a:t>As a result older children learn faster than younger children because of a longer attention and concentration span.</a:t>
            </a:r>
          </a:p>
        </p:txBody>
      </p:sp>
      <p:sp>
        <p:nvSpPr>
          <p:cNvPr id="32" name="Slide Number Placeholder 31"/>
          <p:cNvSpPr>
            <a:spLocks noGrp="1"/>
          </p:cNvSpPr>
          <p:nvPr>
            <p:ph type="sldNum" sz="quarter" idx="12"/>
          </p:nvPr>
        </p:nvSpPr>
        <p:spPr>
          <a:xfrm>
            <a:off x="7082425" y="6552359"/>
            <a:ext cx="2057400" cy="365125"/>
          </a:xfrm>
        </p:spPr>
        <p:txBody>
          <a:bodyPr/>
          <a:lstStyle/>
          <a:p>
            <a:pPr>
              <a:defRPr/>
            </a:pPr>
            <a:fld id="{45B70030-C5ED-4C20-AA4F-60533FC034F7}" type="slidenum">
              <a:rPr lang="en-US" smtClean="0"/>
              <a:pPr>
                <a:defRPr/>
              </a:pPr>
              <a:t>9</a:t>
            </a:fld>
            <a:endParaRPr lang="en-US"/>
          </a:p>
        </p:txBody>
      </p:sp>
      <p:sp>
        <p:nvSpPr>
          <p:cNvPr id="36" name="TextBox 35">
            <a:hlinkClick r:id="rId3"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dirty="0"/>
              <a:t>Home</a:t>
            </a:r>
            <a:endParaRPr lang="en-US" sz="800" dirty="0"/>
          </a:p>
        </p:txBody>
      </p:sp>
      <p:sp>
        <p:nvSpPr>
          <p:cNvPr id="37" name="TextBox 17">
            <a:extLst>
              <a:ext uri="{FF2B5EF4-FFF2-40B4-BE49-F238E27FC236}">
                <a16:creationId xmlns:a16="http://schemas.microsoft.com/office/drawing/2014/main" id="{E8FB5EBB-98E1-064D-8FE4-1835E57C3C6B}"/>
              </a:ext>
            </a:extLst>
          </p:cNvPr>
          <p:cNvSpPr txBox="1">
            <a:spLocks noChangeArrowheads="1"/>
          </p:cNvSpPr>
          <p:nvPr/>
        </p:nvSpPr>
        <p:spPr bwMode="auto">
          <a:xfrm rot="20461556">
            <a:off x="150147" y="910318"/>
            <a:ext cx="1984082" cy="40005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age</a:t>
            </a:r>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126775" y="6561300"/>
            <a:ext cx="3086100" cy="365125"/>
          </a:xfrm>
        </p:spPr>
        <p:txBody>
          <a:bodyPr/>
          <a:lstStyle/>
          <a:p>
            <a:r>
              <a:rPr lang="en-US"/>
              <a:t>©PE STUDIES RESOURCES</a:t>
            </a:r>
          </a:p>
        </p:txBody>
      </p:sp>
      <p:sp>
        <p:nvSpPr>
          <p:cNvPr id="13" name="TextBox 12">
            <a:extLst>
              <a:ext uri="{FF2B5EF4-FFF2-40B4-BE49-F238E27FC236}">
                <a16:creationId xmlns:a16="http://schemas.microsoft.com/office/drawing/2014/main" id="{E8E4BC99-DDDA-AE4F-A9A0-B45B51505BE1}"/>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pic>
        <p:nvPicPr>
          <p:cNvPr id="7170" name="Picture 2" descr="Image result for children sport">
            <a:extLst>
              <a:ext uri="{FF2B5EF4-FFF2-40B4-BE49-F238E27FC236}">
                <a16:creationId xmlns:a16="http://schemas.microsoft.com/office/drawing/2014/main" id="{7BD91FDF-DEF2-A64B-8F8B-D11CE31B7E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313" y="3623517"/>
            <a:ext cx="4305300" cy="28606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1272B7B-86C4-9E40-89C7-741727BCDC88}"/>
              </a:ext>
            </a:extLst>
          </p:cNvPr>
          <p:cNvSpPr/>
          <p:nvPr/>
        </p:nvSpPr>
        <p:spPr>
          <a:xfrm>
            <a:off x="6667500" y="6439698"/>
            <a:ext cx="2476500" cy="170765"/>
          </a:xfrm>
          <a:prstGeom prst="rect">
            <a:avLst/>
          </a:prstGeom>
        </p:spPr>
        <p:txBody>
          <a:bodyPr wrap="square">
            <a:spAutoFit/>
          </a:bodyPr>
          <a:lstStyle/>
          <a:p>
            <a:r>
              <a:rPr lang="en-US" sz="500" dirty="0"/>
              <a:t>https://</a:t>
            </a:r>
            <a:r>
              <a:rPr lang="en-US" sz="500" dirty="0" err="1"/>
              <a:t>www.army.mil</a:t>
            </a:r>
            <a:r>
              <a:rPr lang="en-US" sz="500" dirty="0"/>
              <a:t>/article/211797/</a:t>
            </a:r>
            <a:r>
              <a:rPr lang="en-US" sz="500" dirty="0" err="1"/>
              <a:t>cys_sports_helps_develop_minds_bodies</a:t>
            </a:r>
            <a:endParaRPr lang="en-US" sz="500" dirty="0"/>
          </a:p>
        </p:txBody>
      </p:sp>
      <p:pic>
        <p:nvPicPr>
          <p:cNvPr id="7172" name="Picture 4" descr="baseball line young spectator children sports baseball diamond singing watching college tournament fans supporter pre game national anthem baseball game baseball fans anthem college baseball competition event bat and ball games">
            <a:extLst>
              <a:ext uri="{FF2B5EF4-FFF2-40B4-BE49-F238E27FC236}">
                <a16:creationId xmlns:a16="http://schemas.microsoft.com/office/drawing/2014/main" id="{BC6DB2BD-46D1-0C4D-A27F-D04031FD4B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040" y="3623517"/>
            <a:ext cx="4280225" cy="28534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EFC4C7-7EA6-9F44-8D3B-3ED463221193}"/>
              </a:ext>
            </a:extLst>
          </p:cNvPr>
          <p:cNvSpPr/>
          <p:nvPr/>
        </p:nvSpPr>
        <p:spPr>
          <a:xfrm>
            <a:off x="3489694" y="6459093"/>
            <a:ext cx="1180131" cy="169277"/>
          </a:xfrm>
          <a:prstGeom prst="rect">
            <a:avLst/>
          </a:prstGeom>
        </p:spPr>
        <p:txBody>
          <a:bodyPr wrap="none">
            <a:spAutoFit/>
          </a:bodyPr>
          <a:lstStyle/>
          <a:p>
            <a:r>
              <a:rPr lang="en-US" sz="500" dirty="0"/>
              <a:t>https://</a:t>
            </a:r>
            <a:r>
              <a:rPr lang="en-US" sz="500" dirty="0" err="1"/>
              <a:t>pxhere.com</a:t>
            </a:r>
            <a:r>
              <a:rPr lang="en-US" sz="500" dirty="0"/>
              <a:t>/</a:t>
            </a:r>
            <a:r>
              <a:rPr lang="en-US" sz="500" dirty="0" err="1"/>
              <a:t>en</a:t>
            </a:r>
            <a:r>
              <a:rPr lang="en-US" sz="500" dirty="0"/>
              <a:t>/photo/593170</a:t>
            </a:r>
          </a:p>
        </p:txBody>
      </p:sp>
    </p:spTree>
    <p:extLst>
      <p:ext uri="{BB962C8B-B14F-4D97-AF65-F5344CB8AC3E}">
        <p14:creationId xmlns:p14="http://schemas.microsoft.com/office/powerpoint/2010/main" val="189527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3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84F782B44B804491BD47134566B440" ma:contentTypeVersion="9" ma:contentTypeDescription="Create a new document." ma:contentTypeScope="" ma:versionID="cbb2b87b2825260174a3b5acc63b7c5b">
  <xsd:schema xmlns:xsd="http://www.w3.org/2001/XMLSchema" xmlns:xs="http://www.w3.org/2001/XMLSchema" xmlns:p="http://schemas.microsoft.com/office/2006/metadata/properties" xmlns:ns2="f22e39c8-d767-44e9-a8e1-1b226830e9b5" xmlns:ns3="8ac6b644-eb58-4e98-af7c-2261abef3e5f" targetNamespace="http://schemas.microsoft.com/office/2006/metadata/properties" ma:root="true" ma:fieldsID="63ac6f72d8e7f841a8f4b745acc619b8" ns2:_="" ns3:_="">
    <xsd:import namespace="f22e39c8-d767-44e9-a8e1-1b226830e9b5"/>
    <xsd:import namespace="8ac6b644-eb58-4e98-af7c-2261abef3e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e39c8-d767-44e9-a8e1-1b226830e9b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c6b644-eb58-4e98-af7c-2261abef3e5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C1117AE-DD24-4EA6-899B-3733FB551F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e39c8-d767-44e9-a8e1-1b226830e9b5"/>
    <ds:schemaRef ds:uri="8ac6b644-eb58-4e98-af7c-2261abef3e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E117DF-1ADD-44BE-AF43-DE47D9233CCA}">
  <ds:schemaRefs>
    <ds:schemaRef ds:uri="http://schemas.microsoft.com/sharepoint/v3/contenttype/forms"/>
  </ds:schemaRefs>
</ds:datastoreItem>
</file>

<file path=customXml/itemProps3.xml><?xml version="1.0" encoding="utf-8"?>
<ds:datastoreItem xmlns:ds="http://schemas.openxmlformats.org/officeDocument/2006/customXml" ds:itemID="{87D4B904-F37C-436B-9450-1A434E3E19CC}">
  <ds:schemaRefs>
    <ds:schemaRef ds:uri="http://schemas.microsoft.com/office/2006/metadata/properties"/>
    <ds:schemaRef ds:uri="http://purl.org/dc/terms/"/>
    <ds:schemaRef ds:uri="http://purl.org/dc/elements/1.1/"/>
    <ds:schemaRef ds:uri="http://purl.org/dc/dcmitype/"/>
    <ds:schemaRef ds:uri="f22e39c8-d767-44e9-a8e1-1b226830e9b5"/>
    <ds:schemaRef ds:uri="http://schemas.openxmlformats.org/package/2006/metadata/core-properties"/>
    <ds:schemaRef ds:uri="8ac6b644-eb58-4e98-af7c-2261abef3e5f"/>
    <ds:schemaRef ds:uri="http://schemas.microsoft.com/office/infopath/2007/PartnerControl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1389</TotalTime>
  <Words>5548</Words>
  <Application>Microsoft Office PowerPoint</Application>
  <PresentationFormat>On-screen Show (4:3)</PresentationFormat>
  <Paragraphs>713</Paragraphs>
  <Slides>50</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Cambria Math</vt:lpstr>
      <vt:lpstr>Wingdings</vt:lpstr>
      <vt:lpstr>Wingdings 2</vt:lpstr>
      <vt:lpstr>Office Theme</vt:lpstr>
      <vt:lpstr>PowerPoint Presentation</vt:lpstr>
      <vt:lpstr>PowerPoint Presentation</vt:lpstr>
      <vt:lpstr>PowerPoint Presentation</vt:lpstr>
      <vt:lpstr>Concentration problems can be; 1.  Internally caused 2.  Externally caused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MENTAL SKILLS – AROUSAL</vt:lpstr>
      <vt:lpstr>PowerPoint Presentation</vt:lpstr>
      <vt:lpstr>PowerPoint Presentation</vt:lpstr>
      <vt:lpstr>PowerPoint Presentation</vt:lpstr>
      <vt:lpstr>MENTAL SKILLS – AROUSAL</vt:lpstr>
      <vt:lpstr>MENTAL SKILLS – AROUSAL</vt:lpstr>
      <vt:lpstr>MENTAL SKILLS – AROUSAL</vt:lpstr>
      <vt:lpstr>MENTAL SKILLS – AROUSAL</vt:lpstr>
      <vt:lpstr>MENTAL SKILLS – AROUSAL</vt:lpstr>
      <vt:lpstr>MENTAL SKILLS – AROUSAL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hankin</dc:creator>
  <cp:lastModifiedBy>DALEY Ross [Narrogin Senior High School]</cp:lastModifiedBy>
  <cp:revision>187</cp:revision>
  <dcterms:created xsi:type="dcterms:W3CDTF">2019-05-22T08:08:44Z</dcterms:created>
  <dcterms:modified xsi:type="dcterms:W3CDTF">2024-08-07T03:51:50Z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0x0101000084F782B44B804491BD47134566B440</vt:lpwstr>
  </property>
</Properties>
</file>